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71" r:id="rId3"/>
    <p:sldId id="256" r:id="rId4"/>
    <p:sldId id="268" r:id="rId5"/>
    <p:sldId id="284" r:id="rId6"/>
    <p:sldId id="285" r:id="rId7"/>
    <p:sldId id="286" r:id="rId8"/>
    <p:sldId id="287" r:id="rId9"/>
    <p:sldId id="28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6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261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752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16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86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17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881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68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7521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00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60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5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7D511-6C65-407A-8757-A32F22E76FB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90E62-2923-40A6-9EF3-54B0497ABA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24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ақырып 1">
            <a:extLst>
              <a:ext uri="{FF2B5EF4-FFF2-40B4-BE49-F238E27FC236}">
                <a16:creationId xmlns:a16="http://schemas.microsoft.com/office/drawing/2014/main" id="{B10E4B5D-E33A-6F95-BC0C-AC9A31E11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9713"/>
            <a:ext cx="10515600" cy="4332515"/>
          </a:xfrm>
        </p:spPr>
        <p:txBody>
          <a:bodyPr>
            <a:normAutofit/>
          </a:bodyPr>
          <a:lstStyle/>
          <a:p>
            <a:pPr marR="148590" algn="ctr">
              <a:lnSpc>
                <a:spcPct val="107000"/>
              </a:lnSpc>
              <a:spcAft>
                <a:spcPts val="800"/>
              </a:spcAft>
              <a:tabLst>
                <a:tab pos="540385" algn="l"/>
              </a:tabLst>
            </a:pP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ҚАЗАҚСТАН РЕСПУБЛИКАСЫНЫҢ </a:t>
            </a:r>
            <a:b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МЕКТЕПКЕ ДЕЙІНГІ ҰЙЫМДАРЫ МЕН МЕКТЕПАЛДЫ ДАЯРЛЫҚ СЫНЫПТАРЫНДА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2022-2023 ОҚУ ЖЫЛЫНДА ТӘРБИЕЛЕУ- БІЛІМ БЕРУ ПРОЦЕСІН ҰЙЫМДАСТЫРУ ЕРЕКШЕЛІКТЕРІ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39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50987" y="1316728"/>
            <a:ext cx="11113791" cy="3739485"/>
          </a:xfrm>
          <a:prstGeom prst="rect">
            <a:avLst/>
          </a:pr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 fontAlgn="base"/>
            <a:endParaRPr lang="kk-KZ" sz="1200" spc="1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Физикалық даму, балалардың коммуникативтік, танымдық, зияткерлік, шығармашылық дағдыларын, зерттеушілік қабілеттерін дамыту, әлеуметтік-эмоционалдық дағдыларын қалыптастыру: 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дене шынықтыру (ерекше тәрбиеленушілер үшін бейімделген дене шынықтыру);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жүзу (жүзу бассейні болған кезде);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сөйлеуді дамыту;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көркем әдебиет;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5) сауат ашу негіздері;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6) қазақ тілі (оқыту басқа тілдерде жүргізілетін топтарда);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7) сенсорика;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8) математика негіздері;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9) құрастыру;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10) қоршаған ортамен таныстыру;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11) сурет салу;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12) мүсіндеу;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13) жапсыру;</a:t>
            </a:r>
          </a:p>
          <a:p>
            <a:pPr indent="450215" algn="just" fontAlgn="base"/>
            <a:r>
              <a:rPr lang="kk-KZ" sz="1200" spc="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14) музыка бойынша ұйымдастырылған іс-әрекеттерді кіріктіру арқылы жүзеге асырылады.</a:t>
            </a:r>
          </a:p>
          <a:p>
            <a:pPr indent="450215" algn="just" fontAlgn="base"/>
            <a:endParaRPr lang="kk-KZ" sz="1200" spc="1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050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ru-RU" sz="2000" dirty="0">
              <a:solidFill>
                <a:schemeClr val="accent6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7819294" y="251685"/>
            <a:ext cx="464136" cy="106781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369667" y="251685"/>
            <a:ext cx="343103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Оқу-ағарту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министрінің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2022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тамыздағы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№348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бұйрығымен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 Мектепке дейінгі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тәрбие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жалпыға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міндетті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стандарты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бекітілді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4966" y="408640"/>
            <a:ext cx="44971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Мектепке дейінгі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тәрбиелеу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оқытуды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моделін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мақсатында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объединение 6"/>
          <p:cNvSpPr/>
          <p:nvPr/>
        </p:nvSpPr>
        <p:spPr>
          <a:xfrm rot="16200000">
            <a:off x="3786022" y="605391"/>
            <a:ext cx="908087" cy="360406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515426" y="449037"/>
            <a:ext cx="34093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Мектепке дейінгі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тәрбие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арттыру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зерттеулер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жүргізілді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695263" y="5665496"/>
            <a:ext cx="88461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Мектепке дейінгі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тәрбие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үлгілік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жоспарына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Мектепке дейінгі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тәрбие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оқытудың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үлгілік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бағдарламасына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Левая фигурная скобка 16"/>
          <p:cNvSpPr/>
          <p:nvPr/>
        </p:nvSpPr>
        <p:spPr>
          <a:xfrm rot="16200000">
            <a:off x="5817753" y="-1018237"/>
            <a:ext cx="591988" cy="11125518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642108" y="4811167"/>
            <a:ext cx="2267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Стандарт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негізінде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өзгерістер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енгізіледі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931229" y="5018273"/>
            <a:ext cx="22997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Блок-схема: объединение 19"/>
          <p:cNvSpPr/>
          <p:nvPr/>
        </p:nvSpPr>
        <p:spPr>
          <a:xfrm>
            <a:off x="5416063" y="5359763"/>
            <a:ext cx="1266092" cy="180203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6C537-5C62-4DFD-B787-8510747E99D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909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480735" y="84667"/>
            <a:ext cx="695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Бөбек</a:t>
            </a:r>
            <a:r>
              <a:rPr lang="ru-RU" b="1" dirty="0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жастағы</a:t>
            </a:r>
            <a:r>
              <a:rPr lang="ru-RU" b="1" dirty="0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балаларға</a:t>
            </a:r>
            <a:r>
              <a:rPr lang="ru-RU" b="1" dirty="0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арналған</a:t>
            </a:r>
            <a:r>
              <a:rPr lang="ru-RU" b="1" dirty="0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 Мектепке дейінгі </a:t>
            </a:r>
            <a:r>
              <a:rPr lang="ru-RU" b="1" dirty="0" err="1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тәрбиенің</a:t>
            </a:r>
            <a:r>
              <a:rPr lang="ru-RU" b="1" dirty="0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 </a:t>
            </a:r>
          </a:p>
          <a:p>
            <a:r>
              <a:rPr lang="ru-RU" b="1" dirty="0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                                   </a:t>
            </a:r>
            <a:r>
              <a:rPr lang="ru-RU" b="1" dirty="0" err="1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үлгілік</a:t>
            </a:r>
            <a:r>
              <a:rPr lang="ru-RU" b="1" dirty="0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  </a:t>
            </a:r>
            <a:r>
              <a:rPr lang="ru-RU" b="1" dirty="0" err="1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жоспары</a:t>
            </a:r>
            <a:r>
              <a:rPr lang="ru-RU" b="1" dirty="0">
                <a:solidFill>
                  <a:prstClr val="black"/>
                </a:solidFill>
                <a:latin typeface="Calibri Light"/>
                <a:ea typeface="+mj-ea"/>
                <a:cs typeface="+mj-cs"/>
              </a:rPr>
              <a:t> 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718171"/>
              </p:ext>
            </p:extLst>
          </p:nvPr>
        </p:nvGraphicFramePr>
        <p:xfrm>
          <a:off x="476893" y="1121834"/>
          <a:ext cx="6544656" cy="5079873"/>
        </p:xfrm>
        <a:graphic>
          <a:graphicData uri="http://schemas.openxmlformats.org/drawingml/2006/table">
            <a:tbl>
              <a:tblPr firstRow="1" firstCol="1" bandRow="1"/>
              <a:tblGrid>
                <a:gridCol w="414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41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030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</a:t>
                      </a:r>
                      <a:r>
                        <a:rPr lang="kk-KZ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kk-KZ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spc="1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*Ұйымдастырылған іс-әрекет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Жас топтары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0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ерте жас тобы (1 жастағы</a:t>
                      </a:r>
                      <a:r>
                        <a:rPr lang="kk-KZ" sz="16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балалар</a:t>
                      </a:r>
                      <a:r>
                        <a:rPr lang="kk-KZ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Кіші топ</a:t>
                      </a:r>
                    </a:p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( 2жастағы</a:t>
                      </a:r>
                      <a:r>
                        <a:rPr lang="kk-KZ" sz="16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балалар</a:t>
                      </a:r>
                      <a:r>
                        <a:rPr lang="kk-KZ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Дене</a:t>
                      </a: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шынықтыру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үш рет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үш рет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**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Сөйлеуді</a:t>
                      </a: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6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дамыту</a:t>
                      </a: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600" kern="12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және</a:t>
                      </a: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600" kern="12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көркем</a:t>
                      </a: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600" kern="120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әдебиет</a:t>
                      </a:r>
                      <a:r>
                        <a:rPr lang="ru-RU" sz="16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Сенсорика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Қоршаған ортамен таныстыру </a:t>
                      </a:r>
                      <a:r>
                        <a:rPr lang="kk-KZ" sz="1600" kern="1200" spc="1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Сурет салу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Мүсіндеу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Жапсыру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Құрастыру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230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Музыка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бір</a:t>
                      </a:r>
                      <a:r>
                        <a:rPr lang="kk-KZ" sz="14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kk-KZ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рет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аптасына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бір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рет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***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315201" y="656993"/>
            <a:ext cx="466513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kk-KZ" sz="13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Ескерту: </a:t>
            </a:r>
          </a:p>
          <a:p>
            <a:pPr algn="just">
              <a:spcAft>
                <a:spcPts val="0"/>
              </a:spcAft>
            </a:pPr>
            <a:endParaRPr lang="ru-RU" sz="13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*Ұйымдастырылған іс-әрекет - «Мектепке дейінгі тәрбие мен оқытудың үлгілік оқу бағдарламаларын бекіту туралы» Қазақстан Республикасы Білім және ғылым министрінің міндетін атқарушының 2016 жылғы 12 тамыздағы № 499 бұйрығымен бекітілген (Нормативтік құқықтық актілерді мемлекеттік тіркеу тізілімінде № 14235 болып тіркелді) Мектепке дейінгі тәрбие мен оқытудың үлгілік оқу бағдарламасының мазмұнын іске асыру үшін педагогтің күні бойы балалар әрекетінің түрлері (ойын, қимыл, танымдық, шығармашылық, зерттеу, еңбек, дербес) арқылы,  сондай-ақ балаларды қазақ халқының ұлттық құндылықтарына, отбасылық құндылықтарға, патриотизмге, Отанды сүюге, әлеуметтік-мәдени нормаларға, қауіпсіз мінез-құлық ережелеріне баулу міндеттерін, мектепке  дейінгі ұйым жұмысының бағытын ескере отырып, ойын түрінде ұйымдастырған кіріктірілген сабағы. </a:t>
            </a:r>
          </a:p>
          <a:p>
            <a:pPr indent="450215" algn="just">
              <a:spcAft>
                <a:spcPts val="0"/>
              </a:spcAft>
            </a:pP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 Бөбек жастағы балалардың жас ерекшеліктерін ескере отырып, күні бойы балалардың қимыл белсенділігіне уақыт бөлінеді.</a:t>
            </a:r>
          </a:p>
          <a:p>
            <a:pPr indent="450215" algn="just">
              <a:spcAft>
                <a:spcPts val="0"/>
              </a:spcAft>
            </a:pPr>
            <a:endParaRPr lang="ru-RU" sz="1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3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*** Балалардың жас ерекшеліктерін ескере отырып, күні бойы ән айтуға, музыка тыңдауға, әндер жаттауға, импровизацияға, музыкалық-ырғақты қимылдарға, балалар музыкалық аспаптарында ойнауға және басқа  әрекет түрлеріне уақыт бөлінеді.</a:t>
            </a:r>
          </a:p>
        </p:txBody>
      </p:sp>
    </p:spTree>
    <p:extLst>
      <p:ext uri="{BB962C8B-B14F-4D97-AF65-F5344CB8AC3E}">
        <p14:creationId xmlns:p14="http://schemas.microsoft.com/office/powerpoint/2010/main" val="2624730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69003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Calibri Light"/>
              </a:rPr>
              <a:t>Мектепке дейінгі </a:t>
            </a:r>
            <a:r>
              <a:rPr lang="ru-RU" b="1" dirty="0" err="1">
                <a:solidFill>
                  <a:prstClr val="black"/>
                </a:solidFill>
                <a:latin typeface="Calibri Light"/>
              </a:rPr>
              <a:t>тәрбиенің</a:t>
            </a:r>
            <a:r>
              <a:rPr lang="ru-RU" b="1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Calibri Light"/>
              </a:rPr>
              <a:t>үлгілік</a:t>
            </a:r>
            <a:r>
              <a:rPr lang="ru-RU" b="1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Calibri Light"/>
              </a:rPr>
              <a:t>жоспарының</a:t>
            </a:r>
            <a:r>
              <a:rPr lang="ru-RU" b="1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Calibri Light"/>
              </a:rPr>
              <a:t>жобасы</a:t>
            </a:r>
            <a:r>
              <a:rPr lang="ru-RU" b="1" dirty="0">
                <a:solidFill>
                  <a:prstClr val="black"/>
                </a:solidFill>
                <a:latin typeface="Calibri Light"/>
              </a:rPr>
              <a:t> </a:t>
            </a:r>
            <a:endParaRPr lang="ru-RU" sz="9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826337"/>
              </p:ext>
            </p:extLst>
          </p:nvPr>
        </p:nvGraphicFramePr>
        <p:xfrm>
          <a:off x="150640" y="314970"/>
          <a:ext cx="6444894" cy="6694709"/>
        </p:xfrm>
        <a:graphic>
          <a:graphicData uri="http://schemas.openxmlformats.org/drawingml/2006/table">
            <a:tbl>
              <a:tblPr firstRow="1" firstCol="1" bandRow="1"/>
              <a:tblGrid>
                <a:gridCol w="4808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9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0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6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01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3863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</a:t>
                      </a: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</a:t>
                      </a:r>
                      <a:r>
                        <a:rPr lang="kk-KZ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</a:pPr>
                      <a:r>
                        <a:rPr lang="kk-KZ" sz="1400" kern="1200" spc="1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*Ұйымдастырылған іс-әрекет</a:t>
                      </a: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Жас</a:t>
                      </a:r>
                      <a:r>
                        <a:rPr lang="kk-KZ" sz="14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топтары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5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ортаңғы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топ (3 </a:t>
                      </a: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жастағы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балалар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</a:t>
                      </a: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ересек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топ ( 4 </a:t>
                      </a: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жастағы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балалар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мектепалды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топ/</a:t>
                      </a: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сынып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(5 </a:t>
                      </a: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жастағы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балалар</a:t>
                      </a: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0852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Дене</a:t>
                      </a: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шынықтыру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үш рет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үш рет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үш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рет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**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сайын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260">
                <a:tc rowSpan="3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Сөйлеуді</a:t>
                      </a: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дамыту</a:t>
                      </a: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 </a:t>
                      </a:r>
                      <a:r>
                        <a:rPr lang="ru-RU" sz="12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және</a:t>
                      </a: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көркем</a:t>
                      </a:r>
                      <a:r>
                        <a:rPr lang="ru-RU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әдебиет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күн 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8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Қазақ тілі (оқыту басқа тілде жүргізілетін топтарда)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бір рет</a:t>
                      </a: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бір рет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екі рет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3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***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200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күн 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408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Сауат ашу негіздері</a:t>
                      </a: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 күн сайын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5948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Математики</a:t>
                      </a:r>
                      <a:r>
                        <a:rPr lang="ru-RU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а</a:t>
                      </a:r>
                      <a:r>
                        <a:rPr lang="ru-RU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ru-RU" sz="140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негіздері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сайын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6747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Қоршаған ортамен таныстыру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сайын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8148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Сурет салу 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7722" marR="7722" marT="7722" marB="772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Мүсіндеу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Жапсыру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/>
                        <a:t>Құрастыру</a:t>
                      </a:r>
                      <a:endParaRPr lang="ru-RU" sz="1200" dirty="0"/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0852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Музыка</a:t>
                      </a:r>
                      <a:endParaRPr lang="ru-RU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бір рет</a:t>
                      </a: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 екі рет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аптасына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екі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рет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8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****</a:t>
                      </a:r>
                      <a:endParaRPr lang="ru-RU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</a:t>
                      </a:r>
                      <a:r>
                        <a:rPr lang="ru-RU" sz="1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сайын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7722" marR="7722" marT="7722" marB="772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күн сайын</a:t>
                      </a:r>
                    </a:p>
                  </a:txBody>
                  <a:tcPr marL="55599" marR="55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900333" y="195699"/>
            <a:ext cx="5104441" cy="615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kk-KZ" sz="145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Ескерту:</a:t>
            </a:r>
            <a:endParaRPr lang="ru-RU" sz="145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*Ұйымдастырылған іс-әрекет - Мектепке дейінгі тәрбие мен оқытудың үлгілік оқу бағдарламасының мазмұнын іске асыру үшін педагогтің күні бойы балалар әрекетінің түрлері арқылы,  сондай-ақ балаларды қазақ халқының ұлттық құндылықтарына, отбасылық құндылықтарға, патриотизмге, Отанды сүюге, әлеуметтік-мәдени нормаларға, қауіпсіз мінез-құлық ережелеріне баулу міндеттерін, мектепке  дейінгі ұйым жұмысының бағытын ескере отырып, ойын түрінде ұйымдастырған кіріктірілген сабағы.  </a:t>
            </a:r>
          </a:p>
          <a:p>
            <a:pPr indent="450215" algn="just">
              <a:spcAft>
                <a:spcPts val="0"/>
              </a:spcAft>
            </a:pPr>
            <a:endParaRPr lang="ru-RU" sz="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 Мектеп жасына дейінгі балалардың жас ерекшеліктерін ескере отырып, күні бойы балалардың қимыл белсенділігіне уақыт бөлінеді. </a:t>
            </a:r>
          </a:p>
          <a:p>
            <a:pPr indent="450215" algn="just">
              <a:spcAft>
                <a:spcPts val="0"/>
              </a:spcAft>
            </a:pPr>
            <a:endParaRPr lang="ru-RU" sz="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***Оқыту басқа тілде жүргізілетін топтарда мемлекеттік тілді меңгерту мақсатында күні бойы режимдік сәттерде балаларға Үлгілік оқу бағдарламасында айқындалған сөздік минимумды үйрету, тәрбиеленушілердің балалар әрекетінің түрлерінде ауызша байланыстырып сөйлеуін дамыту, сондай-ақ қазақ халқының мәдениетімен, салт-дәстүрлерімен таныстыру, белсенді сөздікті байыту, сөйлеу нормаларын, қарым-қатынас мәдениетін меңгерту ұсынылады. </a:t>
            </a:r>
          </a:p>
          <a:p>
            <a:pPr indent="450215" algn="just">
              <a:spcAft>
                <a:spcPts val="0"/>
              </a:spcAft>
            </a:pPr>
            <a:endParaRPr lang="ru-RU" sz="7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kk-KZ" sz="14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**** Балалардың жас ерекшеліктерін ескере отырып, күні бойы ән айтуға, музыка тыңдауға, әндер жаттауға, импровизацияға, музыкалық-ырғақты қимылдарға, балалар музыкалық аспаптарында ойнауға және басқа  әрекет түрлеріне уақыт бөлінеді. </a:t>
            </a:r>
            <a:endParaRPr lang="ru-RU" sz="14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1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654240"/>
              </p:ext>
            </p:extLst>
          </p:nvPr>
        </p:nvGraphicFramePr>
        <p:xfrm>
          <a:off x="6510566" y="466899"/>
          <a:ext cx="5417457" cy="3499479"/>
        </p:xfrm>
        <a:graphic>
          <a:graphicData uri="http://schemas.openxmlformats.org/drawingml/2006/table">
            <a:tbl>
              <a:tblPr firstRow="1" firstCol="1" bandRow="1"/>
              <a:tblGrid>
                <a:gridCol w="5302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87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1551">
                <a:tc row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№ р/с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Ұсынылатын редакция</a:t>
                      </a:r>
                    </a:p>
                    <a:p>
                      <a:pPr indent="3683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kk-KZ" sz="1200" b="1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5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6830" algn="just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Балалар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әрекетінің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түрлері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қарым-қатынас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танымдық</a:t>
                      </a:r>
                      <a:r>
                        <a:rPr kumimoji="0" lang="ru-RU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коммуникативтік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941482"/>
                  </a:ext>
                </a:extLst>
              </a:tr>
              <a:tr h="228688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Тақырыбы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«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Менің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тобым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» </a:t>
                      </a:r>
                    </a:p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Міндеттері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233680" marR="110490" indent="-17145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иллюстрациялар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суреттер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қарастыру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ауызша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әңгіме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құрастыру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i="1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сөйлеуді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i="1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дамыту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); </a:t>
                      </a:r>
                    </a:p>
                    <a:p>
                      <a:pPr marL="233680" marR="110490" indent="-17145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сюжетті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суреттер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түстерді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көлемді</a:t>
                      </a:r>
                      <a:r>
                        <a:rPr lang="ru-RU" sz="1200" baseline="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тану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иллюстрацияларды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қолдану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математика </a:t>
                      </a:r>
                      <a:r>
                        <a:rPr lang="ru-RU" sz="1200" i="1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негіздері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);</a:t>
                      </a:r>
                    </a:p>
                    <a:p>
                      <a:pPr marL="233680" marR="110490" indent="-17145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сөздік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қорды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дамыту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сөздерді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айтып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үйрету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i="1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сөйлеуді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i="1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дамыту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);</a:t>
                      </a:r>
                    </a:p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-  </a:t>
                      </a:r>
                      <a:r>
                        <a:rPr lang="ru-RU" sz="1200" baseline="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д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идактикалық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ойын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«Не</a:t>
                      </a:r>
                      <a:r>
                        <a:rPr lang="ru-RU" sz="1200" baseline="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aseline="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қайда</a:t>
                      </a:r>
                      <a:r>
                        <a:rPr lang="ru-RU" sz="1200" baseline="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aseline="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орналасқан</a:t>
                      </a:r>
                      <a:r>
                        <a:rPr lang="ru-RU" sz="1200" baseline="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?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»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танымдық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қабілеттерді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дамыту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үшін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топтағы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заттар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мен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ойыншықтарды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атау</a:t>
                      </a: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i="1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қоршаған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i="1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ортамен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i="1" dirty="0" err="1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таныстыру</a:t>
                      </a:r>
                      <a:r>
                        <a:rPr lang="ru-RU" sz="1200" i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)  </a:t>
                      </a:r>
                    </a:p>
                    <a:p>
                      <a:pPr marL="347980" marR="110490" indent="-28575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62230" marR="110490" indent="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kk-KZ" sz="12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296297" y="209895"/>
            <a:ext cx="56317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prstClr val="black"/>
                </a:solidFill>
                <a:latin typeface="Calibri Light"/>
              </a:rPr>
              <a:t>Циклограмма 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үлгісінің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жобасы</a:t>
            </a:r>
            <a:endParaRPr lang="ru-RU" sz="1600" b="1" dirty="0">
              <a:solidFill>
                <a:prstClr val="black"/>
              </a:solidFill>
              <a:latin typeface="Calibri Light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608283"/>
              </p:ext>
            </p:extLst>
          </p:nvPr>
        </p:nvGraphicFramePr>
        <p:xfrm>
          <a:off x="225816" y="884559"/>
          <a:ext cx="4843176" cy="3584884"/>
        </p:xfrm>
        <a:graphic>
          <a:graphicData uri="http://schemas.openxmlformats.org/drawingml/2006/table">
            <a:tbl>
              <a:tblPr firstRow="1" firstCol="1" bandRow="1"/>
              <a:tblGrid>
                <a:gridCol w="4740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9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961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№ р/с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indent="3683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effectLst/>
                          <a:latin typeface="Arial" panose="020B0604020202020204" pitchFamily="34" charset="0"/>
                          <a:ea typeface="PMingLiU" panose="02020500000000000000" pitchFamily="18" charset="-120"/>
                          <a:cs typeface="Arial" panose="020B0604020202020204" pitchFamily="34" charset="0"/>
                        </a:rPr>
                        <a:t>Қолданыстағы редакция</a:t>
                      </a:r>
                    </a:p>
                    <a:p>
                      <a:pPr indent="3683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683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Мектепке дейінгі ұйымның </a:t>
                      </a:r>
                      <a:r>
                        <a:rPr lang="ru-RU" sz="1400" dirty="0" err="1"/>
                        <a:t>кестесі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бойынша</a:t>
                      </a:r>
                      <a:r>
                        <a:rPr lang="ru-RU" sz="1400" dirty="0"/>
                        <a:t> ҰОҚ</a:t>
                      </a: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702722"/>
                  </a:ext>
                </a:extLst>
              </a:tr>
              <a:tr h="800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Сөйлеуді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дамыту</a:t>
                      </a:r>
                      <a:r>
                        <a:rPr lang="ru-RU" sz="1400" dirty="0"/>
                        <a:t>. </a:t>
                      </a:r>
                      <a:r>
                        <a:rPr lang="ru-RU" sz="1400" dirty="0" err="1"/>
                        <a:t>Тақырыбы</a:t>
                      </a:r>
                      <a:r>
                        <a:rPr lang="ru-RU" sz="1400" dirty="0"/>
                        <a:t>: «</a:t>
                      </a:r>
                      <a:r>
                        <a:rPr lang="ru-RU" sz="1400" dirty="0" err="1"/>
                        <a:t>Менің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тобым</a:t>
                      </a:r>
                      <a:r>
                        <a:rPr lang="ru-RU" sz="1400" dirty="0"/>
                        <a:t>». </a:t>
                      </a:r>
                      <a:r>
                        <a:rPr lang="ru-RU" sz="1400" dirty="0" err="1"/>
                        <a:t>Мақсаты</a:t>
                      </a:r>
                      <a:r>
                        <a:rPr lang="ru-RU" sz="1400" dirty="0"/>
                        <a:t>: </a:t>
                      </a:r>
                      <a:r>
                        <a:rPr lang="ru-RU" sz="1400" dirty="0" err="1"/>
                        <a:t>Әңгіме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құрастыру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сұрақтарға</a:t>
                      </a:r>
                      <a:r>
                        <a:rPr lang="ru-RU" sz="1400" dirty="0"/>
                        <a:t> жауап </a:t>
                      </a:r>
                      <a:r>
                        <a:rPr lang="ru-RU" sz="1400" dirty="0" err="1"/>
                        <a:t>беруге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және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әңгімеге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қатысуға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үйрету</a:t>
                      </a:r>
                      <a:r>
                        <a:rPr lang="ru-RU" sz="1400" dirty="0"/>
                        <a:t>. </a:t>
                      </a:r>
                    </a:p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Дидактикалық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ойын</a:t>
                      </a:r>
                      <a:r>
                        <a:rPr lang="ru-RU" sz="1400" dirty="0"/>
                        <a:t>: «</a:t>
                      </a:r>
                      <a:r>
                        <a:rPr lang="ru-RU" sz="1400" dirty="0" err="1"/>
                        <a:t>Пазлдар</a:t>
                      </a:r>
                      <a:r>
                        <a:rPr lang="ru-RU" sz="1400" dirty="0"/>
                        <a:t>»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05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Көркем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әдебиет</a:t>
                      </a:r>
                      <a:r>
                        <a:rPr lang="ru-RU" sz="1400" dirty="0"/>
                        <a:t>. </a:t>
                      </a:r>
                      <a:r>
                        <a:rPr lang="ru-RU" sz="1400" dirty="0" err="1"/>
                        <a:t>Тақырыбы</a:t>
                      </a:r>
                      <a:r>
                        <a:rPr lang="ru-RU" sz="1400" dirty="0"/>
                        <a:t>: «</a:t>
                      </a:r>
                      <a:r>
                        <a:rPr lang="ru-RU" sz="1400" dirty="0" err="1"/>
                        <a:t>Біздің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балабақша</a:t>
                      </a:r>
                      <a:r>
                        <a:rPr lang="ru-RU" sz="1400" dirty="0"/>
                        <a:t>». </a:t>
                      </a:r>
                      <a:r>
                        <a:rPr lang="ru-RU" sz="1400" dirty="0" err="1"/>
                        <a:t>Мақсаты</a:t>
                      </a:r>
                      <a:r>
                        <a:rPr lang="ru-RU" sz="1400" dirty="0"/>
                        <a:t>: </a:t>
                      </a:r>
                      <a:r>
                        <a:rPr lang="ru-RU" sz="1400" dirty="0" err="1"/>
                        <a:t>Өлең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жаттау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зейінді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есте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сақтауды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дамыту</a:t>
                      </a:r>
                      <a:r>
                        <a:rPr lang="ru-RU" sz="1400" dirty="0"/>
                        <a:t>. </a:t>
                      </a:r>
                      <a:r>
                        <a:rPr lang="ru-RU" sz="1400" dirty="0" err="1"/>
                        <a:t>Қимылды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ойын</a:t>
                      </a:r>
                      <a:r>
                        <a:rPr lang="ru-RU" sz="1400" dirty="0"/>
                        <a:t>: «</a:t>
                      </a:r>
                      <a:r>
                        <a:rPr lang="ru-RU" sz="1400" dirty="0" err="1"/>
                        <a:t>Кім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жылдам</a:t>
                      </a:r>
                      <a:r>
                        <a:rPr lang="ru-RU" sz="1400" dirty="0"/>
                        <a:t>»</a:t>
                      </a: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6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4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PMingLiU" panose="02020500000000000000" pitchFamily="18" charset="-120"/>
                        <a:cs typeface="Arial" panose="020B0604020202020204" pitchFamily="34" charset="0"/>
                      </a:endParaRP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62230" marR="110490"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/>
                        <a:t>Жаратылыстану</a:t>
                      </a:r>
                      <a:r>
                        <a:rPr lang="ru-RU" sz="1400" dirty="0"/>
                        <a:t>. </a:t>
                      </a:r>
                      <a:r>
                        <a:rPr lang="ru-RU" sz="1400" dirty="0" err="1"/>
                        <a:t>Тақырыбы</a:t>
                      </a:r>
                      <a:r>
                        <a:rPr lang="ru-RU" sz="1400" dirty="0"/>
                        <a:t>: </a:t>
                      </a:r>
                      <a:r>
                        <a:rPr lang="ru-RU" sz="1400" dirty="0" err="1"/>
                        <a:t>Балабақша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ауласына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саяхат</a:t>
                      </a:r>
                      <a:r>
                        <a:rPr lang="ru-RU" sz="1400" dirty="0"/>
                        <a:t>. </a:t>
                      </a:r>
                      <a:r>
                        <a:rPr lang="ru-RU" sz="1400" dirty="0" err="1"/>
                        <a:t>Мақсаты</a:t>
                      </a:r>
                      <a:r>
                        <a:rPr lang="ru-RU" sz="1400" dirty="0"/>
                        <a:t>: </a:t>
                      </a:r>
                      <a:r>
                        <a:rPr lang="ru-RU" sz="1400" dirty="0" err="1"/>
                        <a:t>Гүлдерді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бақылау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оларды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күтіп-баптау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туралы</a:t>
                      </a:r>
                      <a:r>
                        <a:rPr lang="ru-RU" sz="1400" dirty="0"/>
                        <a:t> балалардың </a:t>
                      </a:r>
                      <a:r>
                        <a:rPr lang="ru-RU" sz="1400" dirty="0" err="1"/>
                        <a:t>пікірлерін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тыңдау</a:t>
                      </a:r>
                      <a:r>
                        <a:rPr lang="ru-RU" sz="1400" dirty="0"/>
                        <a:t>.</a:t>
                      </a:r>
                    </a:p>
                  </a:txBody>
                  <a:tcPr marL="1650" marR="1650" marT="1650" marB="16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773481" y="209895"/>
            <a:ext cx="1747850" cy="875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830" algn="ctr">
              <a:lnSpc>
                <a:spcPct val="106000"/>
              </a:lnSpc>
            </a:pPr>
            <a:endParaRPr lang="kk-KZ" sz="1600" spc="1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indent="36830" algn="ctr">
              <a:lnSpc>
                <a:spcPct val="106000"/>
              </a:lnSpc>
            </a:pPr>
            <a:r>
              <a:rPr lang="kk-KZ" sz="1600" spc="1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Ортаңғы топ</a:t>
            </a:r>
          </a:p>
          <a:p>
            <a:pPr lvl="0" indent="36830" algn="ctr">
              <a:lnSpc>
                <a:spcPct val="106000"/>
              </a:lnSpc>
            </a:pPr>
            <a:endParaRPr lang="ru-RU" sz="1600" b="1" dirty="0">
              <a:solidFill>
                <a:prstClr val="black"/>
              </a:solidFill>
              <a:latin typeface="Arial" panose="020B0604020202020204" pitchFamily="34" charset="0"/>
              <a:ea typeface="PMingLiU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7" name="Стрелка вниз 11">
            <a:extLst>
              <a:ext uri="{FF2B5EF4-FFF2-40B4-BE49-F238E27FC236}">
                <a16:creationId xmlns:a16="http://schemas.microsoft.com/office/drawing/2014/main" id="{8ED8B164-0CEC-84C4-34FC-5FD15BDEF6EA}"/>
              </a:ext>
            </a:extLst>
          </p:cNvPr>
          <p:cNvSpPr/>
          <p:nvPr/>
        </p:nvSpPr>
        <p:spPr>
          <a:xfrm rot="10800000">
            <a:off x="7989721" y="4108015"/>
            <a:ext cx="2244877" cy="369333"/>
          </a:xfrm>
          <a:prstGeom prst="downArrow">
            <a:avLst>
              <a:gd name="adj1" fmla="val 50000"/>
              <a:gd name="adj2" fmla="val 52904"/>
            </a:avLst>
          </a:prstGeom>
          <a:solidFill>
            <a:sysClr val="window" lastClr="FFFFFF"/>
          </a:solidFill>
          <a:ln w="12700" cap="flat" cmpd="sng" algn="ctr">
            <a:solidFill>
              <a:srgbClr val="00206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9A03CE-F581-1E49-B9AC-0446B78D0DB7}"/>
              </a:ext>
            </a:extLst>
          </p:cNvPr>
          <p:cNvSpPr txBox="1"/>
          <p:nvPr/>
        </p:nvSpPr>
        <p:spPr>
          <a:xfrm>
            <a:off x="194521" y="4952339"/>
            <a:ext cx="631604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kk-KZ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*Ұйымдастырылған іс-әрекет - Мектепке дейінгі тәрбие мен оқытудың үлгілік оқу бағдарламасының мазмұнын іске асыру үшін педагогтің күні бойы балалар әрекетінің түрлері арқылы </a:t>
            </a:r>
            <a:r>
              <a:rPr lang="kk-KZ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ойын түрінде </a:t>
            </a:r>
            <a:r>
              <a:rPr lang="kk-KZ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ұйымдастырған кіріктірілген сабағы. </a:t>
            </a:r>
          </a:p>
        </p:txBody>
      </p:sp>
      <p:sp>
        <p:nvSpPr>
          <p:cNvPr id="13" name="Прямоугольник 6">
            <a:extLst>
              <a:ext uri="{FF2B5EF4-FFF2-40B4-BE49-F238E27FC236}">
                <a16:creationId xmlns:a16="http://schemas.microsoft.com/office/drawing/2014/main" id="{63AFEB16-B382-7EBF-007B-6773A461C4B1}"/>
              </a:ext>
            </a:extLst>
          </p:cNvPr>
          <p:cNvSpPr/>
          <p:nvPr/>
        </p:nvSpPr>
        <p:spPr>
          <a:xfrm>
            <a:off x="7704532" y="4763504"/>
            <a:ext cx="3522426" cy="1885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endParaRPr lang="ru-RU" sz="1400" b="1" u="sng" dirty="0">
              <a:solidFill>
                <a:srgbClr val="444444"/>
              </a:solidFill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lnSpc>
                <a:spcPct val="107000"/>
              </a:lnSpc>
              <a:spcAft>
                <a:spcPts val="800"/>
              </a:spcAft>
            </a:pPr>
            <a:r>
              <a:rPr lang="ru-RU" sz="1400" b="1" u="sng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 </a:t>
            </a:r>
            <a:r>
              <a:rPr lang="ru-RU" sz="1400" b="1" u="sng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әрекетінің</a:t>
            </a:r>
            <a:r>
              <a:rPr lang="ru-RU" sz="1400" b="1" u="sng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алгоритмі</a:t>
            </a:r>
            <a:r>
              <a:rPr lang="ru-RU" sz="1400" b="1" u="sng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u="sng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71450" lvl="0" indent="-17145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400" i="1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i="1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171450" lvl="0" indent="-17145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400" i="1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Балаларға</a:t>
            </a: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көрсетіңіз</a:t>
            </a: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71450" lvl="0" indent="-171450" fontAlgn="base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1400" i="1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sz="1400" i="1" dirty="0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i="1" dirty="0" err="1">
                <a:solidFill>
                  <a:srgbClr val="444444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орындаңыз</a:t>
            </a:r>
            <a:endParaRPr lang="ru-RU" sz="1400" dirty="0">
              <a:solidFill>
                <a:prstClr val="black"/>
              </a:solidFill>
              <a:ea typeface="PMingLiU" panose="02020500000000000000" pitchFamily="18" charset="-120"/>
              <a:cs typeface="Arial" panose="020B0604020202020204" pitchFamily="34" charset="0"/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5300133" y="1769533"/>
            <a:ext cx="996164" cy="1659467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296297" y="4594227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/>
              <a:t>Мектепке дейінгі </a:t>
            </a:r>
            <a:r>
              <a:rPr lang="ru-RU" sz="1600" b="1" dirty="0" err="1"/>
              <a:t>тәрбие</a:t>
            </a:r>
            <a:r>
              <a:rPr lang="ru-RU" sz="1600" b="1" dirty="0"/>
              <a:t> мен </a:t>
            </a:r>
            <a:r>
              <a:rPr lang="ru-RU" sz="1600" b="1" dirty="0" err="1"/>
              <a:t>оқытудың</a:t>
            </a:r>
            <a:r>
              <a:rPr lang="ru-RU" sz="1600" b="1" dirty="0"/>
              <a:t> </a:t>
            </a:r>
            <a:r>
              <a:rPr lang="ru-RU" sz="1600" b="1" dirty="0" err="1"/>
              <a:t>үлгілік</a:t>
            </a:r>
            <a:r>
              <a:rPr lang="ru-RU" sz="1600" b="1" dirty="0"/>
              <a:t> </a:t>
            </a:r>
            <a:r>
              <a:rPr lang="ru-RU" sz="1600" b="1" dirty="0" err="1"/>
              <a:t>оқу</a:t>
            </a:r>
            <a:r>
              <a:rPr lang="ru-RU" sz="1600" b="1" dirty="0"/>
              <a:t> </a:t>
            </a:r>
            <a:r>
              <a:rPr lang="ru-RU" sz="1600" b="1" dirty="0" err="1"/>
              <a:t>бағдарламасы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2592223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578726"/>
              </p:ext>
            </p:extLst>
          </p:nvPr>
        </p:nvGraphicFramePr>
        <p:xfrm>
          <a:off x="7346246" y="67552"/>
          <a:ext cx="4787445" cy="4986800"/>
        </p:xfrm>
        <a:graphic>
          <a:graphicData uri="http://schemas.openxmlformats.org/drawingml/2006/table">
            <a:tbl>
              <a:tblPr firstRow="1" firstCol="1" bandRow="1"/>
              <a:tblGrid>
                <a:gridCol w="1894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9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5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57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43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092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Күн тәртібінің үлгісі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Дүйсенбі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Сейсенбі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Сәрсенбі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Бейсенбі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Жұма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18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Балаларды қабылдау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Ата-аналармен әңгімелесу, кеңес беру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53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Балалардың дербес әрекеті (баяу қимылды ойындар, үстел үсті ойындары, бейнелеу әрекеті, кітаптар қарау және тағы басқа әрекеттер)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Таңертенгі жаттығу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Таңғы ас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8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Педагог ұйымдастырған балалар әрекеті 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 таңғы ас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Серуенге дайындық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Серуен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Серуеннен оралу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Түскі ас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41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Күндізгі ұйқы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Біртіндеп ұйқыдан ояту,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сауықтыру шаралары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Бесін ас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37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Еркін ойындар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Балалармен жеке жұмыс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Серуенге дайындық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Серуен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Серуеннен оралу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66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Кешкі ас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50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Еркін ойындар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37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Балалардың</a:t>
                      </a:r>
                      <a:r>
                        <a:rPr lang="kk-KZ" sz="8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үйге қайтуы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38583" marR="3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grpSp>
        <p:nvGrpSpPr>
          <p:cNvPr id="2" name="Группа 1"/>
          <p:cNvGrpSpPr/>
          <p:nvPr/>
        </p:nvGrpSpPr>
        <p:grpSpPr>
          <a:xfrm>
            <a:off x="-30373" y="4825111"/>
            <a:ext cx="9872060" cy="1477328"/>
            <a:chOff x="55229" y="58377"/>
            <a:chExt cx="9872060" cy="147732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55229" y="58377"/>
              <a:ext cx="7290050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b="1" u="sng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Үлгілік</a:t>
              </a:r>
              <a:r>
                <a:rPr lang="ru-RU" b="1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b="1" u="sng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оқу</a:t>
              </a:r>
              <a:r>
                <a:rPr lang="ru-RU" b="1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b="1" u="sng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бағдарламасы</a:t>
              </a:r>
              <a:r>
                <a:rPr lang="ru-RU" b="1" u="sng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(по возрастам):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ru-RU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Мақсаты</a:t>
              </a:r>
              <a:r>
                <a:rPr lang="ru-RU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ru-RU" dirty="0" err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Міндеттері</a:t>
              </a:r>
              <a:endPara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kk-KZ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Әдістеме</a:t>
              </a:r>
            </a:p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kk-KZ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Күтілетін нәтижелер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847219" y="489458"/>
              <a:ext cx="7080070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6-1. Физикалық даму. </a:t>
              </a:r>
              <a:endParaRPr lang="ru-RU" sz="11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6-2. Коммуникативтік дағдыларды дамыту. </a:t>
              </a:r>
              <a:endParaRPr lang="ru-RU" sz="11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6-3. Танымдық және зияткерлік дағдыларды дамыту.</a:t>
              </a:r>
              <a:endParaRPr lang="ru-RU" sz="1100" i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6-4. Шығармашылық дағдыларын, </a:t>
              </a:r>
              <a:r>
                <a:rPr lang="kk-KZ" sz="1200" i="1" u="sng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зерттеушілік қабілеттерін </a:t>
              </a:r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дамыту</a:t>
              </a:r>
              <a:r>
                <a:rPr lang="kk-KZ" sz="1200" i="1" u="sng" spc="1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. </a:t>
              </a:r>
            </a:p>
            <a:p>
              <a:pPr indent="450215" algn="just" fontAlgn="base"/>
              <a:r>
                <a:rPr lang="kk-KZ" sz="1200" i="1" spc="10" dirty="0">
                  <a:solidFill>
                    <a:prstClr val="black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6-5. Әлеуметтік-эмоционалдық дағдыларын қалыптастыру.</a:t>
              </a: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2847219" y="642015"/>
              <a:ext cx="495389" cy="541866"/>
            </a:xfrm>
            <a:prstGeom prst="rightArrow">
              <a:avLst/>
            </a:prstGeom>
            <a:noFill/>
            <a:ln w="12700" cap="flat" cmpd="sng" algn="ctr">
              <a:solidFill>
                <a:srgbClr val="4472C4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ru-RU" kern="0">
                <a:solidFill>
                  <a:prstClr val="white"/>
                </a:solidFill>
              </a:endParaRPr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686836" y="275963"/>
            <a:ext cx="5934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Үлгілік оқу жоспары </a:t>
            </a:r>
            <a:r>
              <a:rPr lang="kk-KZ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(әрекет түрлері)</a:t>
            </a:r>
          </a:p>
          <a:p>
            <a:pPr algn="ctr"/>
            <a:endParaRPr lang="ru-RU" sz="1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895467" y="2345507"/>
            <a:ext cx="245077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Циклограмма</a:t>
            </a:r>
          </a:p>
          <a:p>
            <a:pPr algn="ctr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(әрекет)</a:t>
            </a:r>
            <a:r>
              <a:rPr lang="kk-KZ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право 2"/>
          <p:cNvSpPr/>
          <p:nvPr/>
        </p:nvSpPr>
        <p:spPr>
          <a:xfrm rot="3205572">
            <a:off x="4246787" y="1238359"/>
            <a:ext cx="1695050" cy="660290"/>
          </a:xfrm>
          <a:prstGeom prst="rightArrow">
            <a:avLst>
              <a:gd name="adj1" fmla="val 50000"/>
              <a:gd name="adj2" fmla="val 43665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18859958">
            <a:off x="4220090" y="3496214"/>
            <a:ext cx="1629435" cy="724918"/>
          </a:xfrm>
          <a:prstGeom prst="rightArrow">
            <a:avLst>
              <a:gd name="adj1" fmla="val 50000"/>
              <a:gd name="adj2" fmla="val 69331"/>
            </a:avLst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4" name="Нашивка 3"/>
          <p:cNvSpPr/>
          <p:nvPr/>
        </p:nvSpPr>
        <p:spPr>
          <a:xfrm>
            <a:off x="8751472" y="5207381"/>
            <a:ext cx="418011" cy="1376154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349901" y="5387627"/>
            <a:ext cx="24507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Бағдарламаға</a:t>
            </a:r>
          </a:p>
          <a:p>
            <a:pPr algn="ctr"/>
            <a:r>
              <a:rPr lang="kk-KZ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нұсқаулық</a:t>
            </a:r>
          </a:p>
          <a:p>
            <a:pPr algn="ctr"/>
            <a:endParaRPr lang="ru-RU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86836" y="275963"/>
            <a:ext cx="401735" cy="369332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1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767086" y="2376286"/>
            <a:ext cx="401735" cy="369332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2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37330" y="4753608"/>
            <a:ext cx="401735" cy="369332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3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9249070" y="5609062"/>
            <a:ext cx="401735" cy="191923"/>
          </a:xfrm>
          <a:prstGeom prst="ellipse">
            <a:avLst/>
          </a:prstGeom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prstClr val="black"/>
                </a:solidFill>
              </a:rPr>
              <a:t>4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533108" y="4841758"/>
            <a:ext cx="2450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(мазмұны)</a:t>
            </a:r>
            <a:r>
              <a:rPr lang="kk-KZ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9380301" y="5886650"/>
            <a:ext cx="24507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(іске асыру алгоритмі)</a:t>
            </a:r>
            <a:r>
              <a:rPr lang="kk-KZ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13">
            <a:extLst>
              <a:ext uri="{FF2B5EF4-FFF2-40B4-BE49-F238E27FC236}">
                <a16:creationId xmlns:a16="http://schemas.microsoft.com/office/drawing/2014/main" id="{92B5B7EE-2C38-A178-2197-6895896A8B4D}"/>
              </a:ext>
            </a:extLst>
          </p:cNvPr>
          <p:cNvSpPr/>
          <p:nvPr/>
        </p:nvSpPr>
        <p:spPr>
          <a:xfrm>
            <a:off x="195987" y="2376286"/>
            <a:ext cx="428545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Перспективалық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жоспарды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дене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шынықтыру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нұсқаушысы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тілі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мұғалімі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музыка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жетекшісі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тәрбиешімен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бірге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МДҰ-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ның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кестесіне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айға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u="sng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құрастырады</a:t>
            </a:r>
            <a:r>
              <a:rPr lang="ru-RU" sz="1200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3938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6999" y="107254"/>
            <a:ext cx="1187026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Тәрбиелеу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білім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беру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процесінің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циклограммасы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105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1">
              <a:spcAft>
                <a:spcPts val="0"/>
              </a:spcAft>
            </a:pPr>
            <a:r>
              <a:rPr lang="kk-K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Мектепке дейінгі ұйым (балабақша/шағын орталық) _________________________________________________________________</a:t>
            </a:r>
            <a:endParaRPr lang="ru-RU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1">
              <a:spcAft>
                <a:spcPts val="0"/>
              </a:spcAft>
            </a:pPr>
            <a:r>
              <a:rPr lang="kk-K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Топ _____________________________________________________________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____</a:t>
            </a:r>
            <a:endParaRPr lang="ru-RU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1">
              <a:spcAft>
                <a:spcPts val="0"/>
              </a:spcAft>
            </a:pPr>
            <a:r>
              <a:rPr lang="kk-K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Балалардың жасы</a:t>
            </a:r>
            <a:r>
              <a:rPr lang="ru-RU" sz="10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_________________________________________________________________</a:t>
            </a:r>
            <a:endParaRPr lang="ru-RU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1">
              <a:spcAft>
                <a:spcPts val="0"/>
              </a:spcAft>
            </a:pPr>
            <a:r>
              <a:rPr lang="kk-K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Жоспардың құрылу кезеңі (апта күндерін, айды, жылды көрсету) ___________</a:t>
            </a:r>
            <a:r>
              <a:rPr lang="ru-RU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_______________</a:t>
            </a:r>
            <a:endParaRPr lang="ru-RU" sz="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093457"/>
              </p:ext>
            </p:extLst>
          </p:nvPr>
        </p:nvGraphicFramePr>
        <p:xfrm>
          <a:off x="126999" y="999806"/>
          <a:ext cx="11823846" cy="6608352"/>
        </p:xfrm>
        <a:graphic>
          <a:graphicData uri="http://schemas.openxmlformats.org/drawingml/2006/table">
            <a:tbl>
              <a:tblPr firstRow="1" firstCol="1" bandRow="1"/>
              <a:tblGrid>
                <a:gridCol w="2150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75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58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5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5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1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666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59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521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86508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Күн тәртібінің үлгісі  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Дүйсенбі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ru-RU" sz="11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Сейсенбі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Сәрсенбі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Бейсенбі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Жұма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448">
                <a:tc>
                  <a:txBody>
                    <a:bodyPr/>
                    <a:lstStyle/>
                    <a:p>
                      <a:pPr marL="13970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Балаларды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қабылдау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 қабылдау: балаларды көтеріңкі көңіл-күймен қарсы алу. Балалар үшін жайлы жағдай жасау. Баланың бүгінгі көңіл күйі, оны не қызықтыратыны туралы сұрау, баланы жеке пікірін білдіруге тарту  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(сөйлеуді дамыту). 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585">
                <a:tc>
                  <a:txBody>
                    <a:bodyPr/>
                    <a:lstStyle/>
                    <a:p>
                      <a:pPr marL="13970">
                        <a:lnSpc>
                          <a:spcPts val="143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Ата-аналармен әңгімелесу, кеңес беру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13970">
                        <a:lnSpc>
                          <a:spcPts val="137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Ата-аналармен бала денсаулығы, баланың үйдегі күн тәртібі, жетістіктері туралы әңгімелесу, баланы дамыту мен тәрбиелеу мәселелері бойынша</a:t>
                      </a:r>
                      <a:r>
                        <a:rPr lang="kk-KZ" sz="120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(жыл мезгіліне байланысты балаларды киіндіру) кеңес беру.</a:t>
                      </a: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6925">
                <a:tc>
                  <a:txBody>
                    <a:bodyPr/>
                    <a:lstStyle/>
                    <a:p>
                      <a:pPr marL="13970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Балалардың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дербес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іс-әрекеті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(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баяу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қимылды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ойындар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,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үстел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үсті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ойындары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,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бейнелеу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әрекеті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,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кітаптар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қарау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және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тағы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басқа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іс-әрекеттер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)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13970" marR="9525">
                        <a:lnSpc>
                          <a:spcPct val="103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Балалардың қызығушылықтары мен білім беру қажеттіліктерін ескере отырып, педагог күні бойы ұйымдастырған әртүрлі балалар іс-әрекеті (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ойын, қимыл, танымдық, шығармашылық, зерттеу, эксперимент, еңбек, балалардың дербес  әрекеті, өзіне-өзі қызмет ету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түрінде іске асырылады.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Ойын бұрышындағы ойындар, сурет салу, суретті кітапшаларды бояу, үстел үсті ойындары( пазлдар, домино), құрастыру, кітаптарды қарау, табиғат бұрышындағы еңбек (бөлме өсімдіктеріне күтім жасау)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Балалармен жеке жұмыс. 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599">
                <a:tc>
                  <a:txBody>
                    <a:bodyPr/>
                    <a:lstStyle/>
                    <a:p>
                      <a:pPr marL="13970">
                        <a:lnSpc>
                          <a:spcPts val="143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Таңертенгі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жаттығу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indent="3175"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Таңертеңгі жаттығу кешені (</a:t>
                      </a:r>
                      <a:r>
                        <a:rPr lang="kk-KZ" sz="1200" b="1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қимыл белсенділігі, ойын әрекеті). </a:t>
                      </a:r>
                      <a:r>
                        <a:rPr lang="kk-KZ" sz="1200" baseline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Сапқа тұру,  жүру, жүгіру, жалпы дамытушы және тыныс алу жаттығулары. 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marL="13970">
                        <a:lnSpc>
                          <a:spcPts val="1435"/>
                        </a:lnSpc>
                        <a:spcAft>
                          <a:spcPts val="0"/>
                        </a:spcAft>
                      </a:pPr>
                      <a:r>
                        <a:rPr lang="ru-RU" sz="1200" b="1" spc="-10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Таңғы</a:t>
                      </a:r>
                      <a:r>
                        <a:rPr lang="ru-RU" sz="1200" b="1" spc="-10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ас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13970">
                        <a:lnSpc>
                          <a:spcPts val="143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Таңғы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ас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алдында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гигиеналық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шараларды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орындау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мәдени-гигиеналық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дағдылар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өзіне-өзі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қызмет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ету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кезекшілердің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еңбек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әрекеті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(ас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ішу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құралдарын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майлықтарды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үстелге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қою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Гигиеналық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шаралар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қолды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дұрыс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жуу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өз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орамалының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орнын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білу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қолды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дұрыс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сүрту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орамалды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орнына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ілу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көркем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сөз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қолдану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мысалы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Сырттан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келіп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үнемі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Сабынмен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жуамыз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</a:t>
                      </a: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Таза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болды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мұнтаздай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     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Тағамға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созамыз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Тамақтану</a:t>
                      </a:r>
                      <a:r>
                        <a:rPr lang="ru-RU" sz="1200" b="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өз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орнын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білу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дұрыс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отыру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ас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ішу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құралдарын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дұрыс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ұстау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тамақтану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мәдениетін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қалыптастыру,тамақ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ішкенде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сөйлемеу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тамақтанып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болғаннан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кейін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алғыс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айту</a:t>
                      </a:r>
                      <a:r>
                        <a:rPr lang="ru-RU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8067">
                <a:tc>
                  <a:txBody>
                    <a:bodyPr/>
                    <a:lstStyle/>
                    <a:p>
                      <a:pPr marL="13970" marR="123190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Ұйымдастырылған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іс-әрекетке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дайындық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Балалар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әсерлерімен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бөлісу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жаңалықтарды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білу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бірлескен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жоспарларды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мәселелерді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талқылау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қызығушылық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тары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бойынша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әрекет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түрін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таңдау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ережелер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туралы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келісу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және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т. б.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үшін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жиналады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k-KZ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Балалар педагогке ортаны ұйымдастыруға көмектеседі (бірлескен әрекет, кезекшілік).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962">
                <a:tc rowSpan="2">
                  <a:txBody>
                    <a:bodyPr/>
                    <a:lstStyle/>
                    <a:p>
                      <a:pPr marL="13970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Ұйымдастырылған іс-әрекет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13970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Сауат ашу негіздері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1.Қазақ тілі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2.Дене шынықтыру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Сауат ашу негіздері 2. Музыка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1.Қазақ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тілі</a:t>
                      </a:r>
                      <a:endParaRPr lang="ru-RU" sz="1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2.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Дене</a:t>
                      </a:r>
                      <a:r>
                        <a:rPr lang="ru-RU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шынықтыру</a:t>
                      </a:r>
                      <a:endParaRPr lang="ru-RU" sz="1200" b="1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1.Музыка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2.Дене шынықтыру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5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Между ОД проводятся 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физкультминутки Ұйымдастырылған іс-әрекет  арасында сергіту сәттері  өткізіледі. 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24027">
                <a:tc>
                  <a:txBody>
                    <a:bodyPr/>
                    <a:lstStyle/>
                    <a:p>
                      <a:pPr marL="13970">
                        <a:lnSpc>
                          <a:spcPts val="144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2-ші </a:t>
                      </a:r>
                      <a:r>
                        <a:rPr lang="ru-RU" sz="1200" b="1" dirty="0" err="1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таңғы</a:t>
                      </a:r>
                      <a:r>
                        <a:rPr lang="ru-RU" sz="1200" b="1" dirty="0">
                          <a:effectLst/>
                          <a:latin typeface="Calibri" panose="020F0502020204030204" pitchFamily="34" charset="0"/>
                          <a:ea typeface="Arial" panose="020B0604020202020204" pitchFamily="34" charset="0"/>
                        </a:rPr>
                        <a:t> ас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2-ші таңғы ас алдында гигиеналық шараларды орындау 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(мәдени-гигиеналық, өзіне-өзі қызмет ету дағдылары, еңбек әрекеті</a:t>
                      </a: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(кезекшілік)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Тамақтану (балалардың үстел басында дұрыс отыруын қадағалау, алаңдамау </a:t>
                      </a:r>
                      <a:r>
                        <a:rPr lang="kk-KZ" sz="1200" b="1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(сөйлеуді дамыту, коммуникативтік әрекет).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731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504130"/>
              </p:ext>
            </p:extLst>
          </p:nvPr>
        </p:nvGraphicFramePr>
        <p:xfrm>
          <a:off x="141890" y="0"/>
          <a:ext cx="12050110" cy="6939004"/>
        </p:xfrm>
        <a:graphic>
          <a:graphicData uri="http://schemas.openxmlformats.org/drawingml/2006/table">
            <a:tbl>
              <a:tblPr firstRow="1" firstCol="1" bandRow="1"/>
              <a:tblGrid>
                <a:gridCol w="1860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97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2576">
                <a:tc>
                  <a:txBody>
                    <a:bodyPr/>
                    <a:lstStyle/>
                    <a:p>
                      <a:pPr marL="13970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Серуенге дайындық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13970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Балалардың дербес қимыл белсенділігі үшін жағдай жасау, спорттық - ойын жабдықтары мен спорттық құрал-жабдықтады дұрыс пайдалану туралы әңгімелесу.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  ретімен киіндіру (ауа-райы жағдайына  байланысты), дұрыс киінуді бақылау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сөйлеуді дамыту, өзіне-өзі қызмет ету дағдылары, ірі және ұсақ моториканы дамыту)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932">
                <a:tc>
                  <a:txBody>
                    <a:bodyPr/>
                    <a:lstStyle/>
                    <a:p>
                      <a:pPr marL="13970">
                        <a:lnSpc>
                          <a:spcPts val="1215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Серуен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Ауа-райы құбылыстарын және табиғи объектілерді бақылау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қоршаған ортамен  таныстыру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танымдық және зерттеу іс-әрекеті), әңгімелесу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сөйлеуді дамыт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у), ересектер ұйымдастырған  спорттық, қимылды және ұлттық ойындар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дене белсенділігі), 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еңбек  әрекеті.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 marL="13970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Серуеннен оралу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Балалардың реттілікпен шешінуі, жұмбақтар шешу,  өлеңдер, әндер жаңылтпаштар, санамақтар  және т.б. жаттау (көркем, әрекет, дербес</a:t>
                      </a:r>
                      <a:r>
                        <a:rPr lang="kk-KZ" sz="11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ойын әрекеті). Последовательное раздевание одежды детей, разучивание стихов, песен, разгадывание загадок, скороговорки, считалочки и др.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художественная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самостоятельная игровая деятельность)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0285">
                <a:tc>
                  <a:txBody>
                    <a:bodyPr/>
                    <a:lstStyle/>
                    <a:p>
                      <a:pPr marL="13970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Түскі ас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Таңғы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ас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алдында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гигеналық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шараларды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орындау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kumimoji="0" lang="ru-RU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мәдени-гигеналық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дағдылар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өзіне-өзі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қызмет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ету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еңбек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әрекеті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Кезекшілердің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жұмысы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асхана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құралдарын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майлықтарды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үстелге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қою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Гигиеналық</a:t>
                      </a:r>
                      <a:r>
                        <a:rPr kumimoji="0" lang="ru-R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шаралар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қолды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дұрыс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жуу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өз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орамалының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орнын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білу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қолды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дұрыс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сүрту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орамалды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ілу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көркем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сөз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қолдану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мысалы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«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Сылдырлайды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мөлдір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су,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мөлдір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суға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қолыңды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»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Тамақтану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өз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орнын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білу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дұрыс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отыру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асхана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құралдарын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дұрыс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ұстай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білу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ұқыпты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тамақтану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, 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сөйлеспеу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 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алғыс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айту</a:t>
                      </a: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6196">
                <a:tc>
                  <a:txBody>
                    <a:bodyPr/>
                    <a:lstStyle/>
                    <a:p>
                      <a:pPr marL="13970">
                        <a:lnSpc>
                          <a:spcPts val="1225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25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Күндізгі ұйқы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Балалардың  тыныш ұйықтауы үшін жайы жағдай жасау (баяу музыка тыңдау). Кітап, журналдар оқып беру (көркем әрекет)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523">
                <a:tc>
                  <a:txBody>
                    <a:bodyPr/>
                    <a:lstStyle/>
                    <a:p>
                      <a:pPr marL="1397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Біртіндеп ұйқыдан ояту,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1397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сауықтыру шаралары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Түскі ұйқыдан кейінгі сауықтыру шаралары (дене жаттығулары), ауа, су емшаралары, жалпақ табандылықты  болдырмау үшін түйіршікті және жұмсақ  жолақшалармен жүру  (дене белсенділігі). 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 marL="13970">
                        <a:lnSpc>
                          <a:spcPts val="1225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Бесін ас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Гигеналық шараларды орындау 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(мәдени-гигиеналық  дағдылар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).  Балалардың назарын тағамға аудару, мәдениетті</a:t>
                      </a:r>
                      <a:r>
                        <a:rPr lang="kk-KZ" sz="11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тамақтануға баулу 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сөйлеуді дамыту). 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6932">
                <a:tc>
                  <a:txBody>
                    <a:bodyPr/>
                    <a:lstStyle/>
                    <a:p>
                      <a:pPr marL="13970">
                        <a:lnSpc>
                          <a:spcPts val="1225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Балалардың </a:t>
                      </a:r>
                      <a:r>
                        <a:rPr lang="kk-KZ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дербес </a:t>
                      </a: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іс-әрекеті 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13970">
                        <a:spcBef>
                          <a:spcPts val="130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Балалардың қызығушылықтары мен білім беру қажеттіліктерін ескере отырып, педагог күні бойы ұйымдастырған балалардың әртүрлі әрекеті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(ойын , қимыл, танымдық, шығармашылық, зерттеу, эксперимент, еңбек, балалардың дербес  әрекеті, өзіне-өзі қызмет ету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түрінде іске асырылады.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2389">
                <a:tc>
                  <a:txBody>
                    <a:bodyPr/>
                    <a:lstStyle/>
                    <a:p>
                      <a:pPr marL="13970">
                        <a:lnSpc>
                          <a:spcPts val="123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Балалармен жеке жұмыс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1397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Балалармен  жеке жұмыс  Жеке картаға сәйкес: әңгімелесу, дидактикалық ойындар, сөйлеудің дыбыстық мәдениеті, байланыстырып сөйлеу,  Бейнелеу әрекеті арқылы  шығармашылық қабілеттерін дамыту және т.б. 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(сөйлеуді дамыту, математика негіздері) 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өткізіледі.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 marL="13970">
                        <a:lnSpc>
                          <a:spcPts val="1230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Серуенге дайындық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Серуенге қызығушылықты арттыру.  Балалардың реттілікпен киінуі,  серуенге шығу,  топтық ережелерді қайталау  (сөйлеуді дамыту, өзіне-өзі қызмет ету дағдылары, ірі және ұсақ моториканы дамыту) тақырыбына   жеке әңгімелер өткізу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26932">
                <a:tc>
                  <a:txBody>
                    <a:bodyPr/>
                    <a:lstStyle/>
                    <a:p>
                      <a:pPr marL="13970">
                        <a:lnSpc>
                          <a:spcPts val="1230"/>
                        </a:lnSpc>
                        <a:spcAft>
                          <a:spcPts val="0"/>
                        </a:spcAft>
                        <a:tabLst>
                          <a:tab pos="923925" algn="l"/>
                        </a:tabLs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Серуен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Ауа – райы  құбылыстары  мен  табиғат обьектілерін бақылау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қоршаған ортамен таныстыру,  бақылау,  зерттеу  іс-әреке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ті), әңгімелесу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сөйлеуді дамыту), 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көркем сөз 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көркем әдебиет), ересектер ұйымдастырған  спорттық, қимылды және ұлттық ойындар (дене белсенділігі), еңбек  әрекеті. 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6196">
                <a:tc>
                  <a:txBody>
                    <a:bodyPr/>
                    <a:lstStyle/>
                    <a:p>
                      <a:pPr marL="1397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Серуеннен оралу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Балалардың киімін ретімен шешу, </a:t>
                      </a:r>
                      <a:r>
                        <a:rPr lang="kk-KZ" sz="11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дербес және ойын әрекеті</a:t>
                      </a:r>
                      <a:endParaRPr lang="ru-RU" sz="11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 marL="1397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Кешкі ас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Гигеналық шараларды орындау  (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мәдени-гигиеналық  дағдылар). 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Балалардың назарын тағамға аудару, тамақтану мәдениетіне баулу,  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(сөйлеуді дамыту, коммуникативтік  әрекет). </a:t>
                      </a:r>
                      <a:endParaRPr lang="ru-RU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4523">
                <a:tc>
                  <a:txBody>
                    <a:bodyPr/>
                    <a:lstStyle/>
                    <a:p>
                      <a:pPr marL="1397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Балалардың дербес іс-әрекеті  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  <a:p>
                      <a:pPr marL="13970"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 </a:t>
                      </a:r>
                      <a:endParaRPr lang="ru-RU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 әрекетінің әртүрлерінде </a:t>
                      </a:r>
                      <a:r>
                        <a:rPr lang="kk-KZ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(ойын, қимылдық, танымдық, шығармашылық, зерттеу ,эксперимент,  еңбек,  балалардың дербес әрекеті, өзіне-өзі қызмет ету </a:t>
                      </a: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 іске асырылады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24122">
                <a:tc>
                  <a:txBody>
                    <a:bodyPr/>
                    <a:lstStyle/>
                    <a:p>
                      <a:pPr marL="13970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ru-RU" sz="1100" b="1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Балалардың </a:t>
                      </a:r>
                      <a:r>
                        <a:rPr lang="ru-RU" sz="1100" b="1" spc="-1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үйіне</a:t>
                      </a:r>
                      <a:r>
                        <a:rPr lang="ru-RU" sz="1100" b="1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1100" b="1" spc="-1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қайтуы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Балалардың жетістіктері туралы әңгімелесу,  ата-аналардың балаларды тәрбиелеу мен дамыту  бойынша сұрақтарына жауап беру, кеңес беру.</a:t>
                      </a:r>
                      <a:endParaRPr lang="ru-RU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4079" marR="140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143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032729" y="-89210"/>
            <a:ext cx="81350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Мектептердің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 (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лицейлер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 мен 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гимназиялардың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) 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мектепалды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сыныптарына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арналған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 </a:t>
            </a:r>
          </a:p>
          <a:p>
            <a:pPr algn="ctr"/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Үлгілік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жоспардың</a:t>
            </a:r>
            <a:r>
              <a:rPr lang="ru-RU" sz="1600" b="1" dirty="0">
                <a:solidFill>
                  <a:prstClr val="black"/>
                </a:solidFill>
                <a:latin typeface="Calibri Light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Calibri Light"/>
              </a:rPr>
              <a:t>жобасы</a:t>
            </a:r>
            <a:endParaRPr lang="ru-RU" sz="8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399225"/>
              </p:ext>
            </p:extLst>
          </p:nvPr>
        </p:nvGraphicFramePr>
        <p:xfrm>
          <a:off x="381000" y="499636"/>
          <a:ext cx="11438467" cy="7081613"/>
        </p:xfrm>
        <a:graphic>
          <a:graphicData uri="http://schemas.openxmlformats.org/drawingml/2006/table">
            <a:tbl>
              <a:tblPr firstRow="1" firstCol="1" bandRow="1"/>
              <a:tblGrid>
                <a:gridCol w="387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14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747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388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3489">
                <a:tc grid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kk-KZ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р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kk-KZ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</a:pPr>
                      <a:r>
                        <a:rPr lang="kk-KZ" sz="1300" kern="1200" spc="1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6830" algn="ctr">
                        <a:lnSpc>
                          <a:spcPct val="105000"/>
                        </a:lnSpc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Аптасына өткізу жиілігі 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Апталық нормативтік жүктеме 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978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Дене шынықтыру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 сағат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**Қимыл белсенділігі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күн сайын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978">
                <a:tc rowSpan="6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Сөйлеуді</a:t>
                      </a:r>
                      <a:r>
                        <a:rPr lang="ru-RU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300" b="1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дамыту</a:t>
                      </a:r>
                      <a:r>
                        <a:rPr lang="ru-RU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сағат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Коммуникативтік</a:t>
                      </a:r>
                      <a:r>
                        <a:rPr lang="kk-KZ" sz="1300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әрекет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күн 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0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Көркем әдебиет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сағат</a:t>
                      </a:r>
                      <a:endParaRPr kumimoji="0" lang="ru-RU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Коммуникативтік</a:t>
                      </a:r>
                      <a:r>
                        <a:rPr lang="kk-KZ" sz="1300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әрекет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күн 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Қазақ тілі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сағат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***Коммуникативтік</a:t>
                      </a:r>
                      <a:r>
                        <a:rPr lang="kk-KZ" sz="1300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әрекет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күн 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506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Сауат</a:t>
                      </a:r>
                      <a:r>
                        <a:rPr lang="kk-KZ" sz="1300" b="1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ашу 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сағат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963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Коммуникативтік,танымдық әрекет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күн 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142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93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Математика негіздері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сағат</a:t>
                      </a:r>
                      <a:endParaRPr kumimoji="0" lang="ru-RU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8869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ru-RU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793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Танымдық, зерттеу</a:t>
                      </a:r>
                      <a:r>
                        <a:rPr lang="kk-KZ" sz="1300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әрекеті 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күн 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3434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5 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Қоршаған ортамен таныстыру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сағат</a:t>
                      </a:r>
                      <a:r>
                        <a:rPr lang="ru-RU" sz="13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9632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Зерттеу, танымдық, коммуникативтік, еңбек әрекеті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күн 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4978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Сурет салу 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 сағат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Мүсіндеу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Жапсыру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49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Құрастыру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04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Шығармашылық,</a:t>
                      </a:r>
                      <a:r>
                        <a:rPr lang="kk-KZ" sz="1300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бейнелеу әрекеті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күн 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4978">
                <a:tc rowSpan="2"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en-US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Музыка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сағат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54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****Шығармашылық, музыкалық, қимыл әрекеті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күн </a:t>
                      </a: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сайын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5021">
                <a:tc>
                  <a:txBody>
                    <a:bodyPr/>
                    <a:lstStyle/>
                    <a:p>
                      <a:pPr marL="12700" algn="ctr">
                        <a:lnSpc>
                          <a:spcPct val="115000"/>
                        </a:lnSpc>
                        <a:spcAft>
                          <a:spcPts val="100"/>
                        </a:spcAft>
                      </a:pPr>
                      <a:r>
                        <a:rPr lang="kk-KZ" sz="13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ru-RU" sz="13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64135" marR="109855" algn="jus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3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250" marR="6250" marT="6250" marB="62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strike="sng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endParaRPr lang="ru-RU" sz="13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3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5001" marR="450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9592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2170</TotalTime>
  <Words>2512</Words>
  <Application>Microsoft Office PowerPoint</Application>
  <PresentationFormat>Кең экран</PresentationFormat>
  <Paragraphs>509</Paragraphs>
  <Slides>9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6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Trebuchet MS</vt:lpstr>
      <vt:lpstr>Wingdings</vt:lpstr>
      <vt:lpstr>Тема Office</vt:lpstr>
      <vt:lpstr>ҚАЗАҚСТАН РЕСПУБЛИКАСЫНЫҢ  МЕКТЕПКЕ ДЕЙІНГІ ҰЙЫМДАРЫ МЕН МЕКТЕПАЛДЫ ДАЯРЛЫҚ СЫНЫПТАРЫНДА 2022-2023 ОҚУ ЖЫЛЫНДА ТӘРБИЕЛЕУ- БІЛІМ БЕРУ ПРОЦЕСІН ҰЙЫМДАСТЫРУ ЕРЕКШЕЛІКТЕРІ 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  <vt:lpstr>PowerPoint презентациясы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РЦДД</dc:creator>
  <cp:lastModifiedBy>Shkola Do</cp:lastModifiedBy>
  <cp:revision>268</cp:revision>
  <dcterms:created xsi:type="dcterms:W3CDTF">2022-07-02T10:40:57Z</dcterms:created>
  <dcterms:modified xsi:type="dcterms:W3CDTF">2022-08-09T13:46:42Z</dcterms:modified>
</cp:coreProperties>
</file>