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71" r:id="rId3"/>
    <p:sldId id="256" r:id="rId4"/>
    <p:sldId id="268" r:id="rId5"/>
    <p:sldId id="284" r:id="rId6"/>
    <p:sldId id="285" r:id="rId7"/>
    <p:sldId id="286" r:id="rId8"/>
    <p:sldId id="287" r:id="rId9"/>
    <p:sldId id="289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6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261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752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164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863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176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881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68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521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004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606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56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246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қырып 1">
            <a:extLst>
              <a:ext uri="{FF2B5EF4-FFF2-40B4-BE49-F238E27FC236}">
                <a16:creationId xmlns:a16="http://schemas.microsoft.com/office/drawing/2014/main" id="{471AA27B-0A4E-E41A-F1F3-FF7B2C8BA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96886"/>
            <a:ext cx="10515600" cy="2090058"/>
          </a:xfrm>
        </p:spPr>
        <p:txBody>
          <a:bodyPr>
            <a:normAutofit fontScale="90000"/>
          </a:bodyPr>
          <a:lstStyle/>
          <a:p>
            <a:pPr marR="148590" algn="ctr">
              <a:lnSpc>
                <a:spcPct val="107000"/>
              </a:lnSpc>
              <a:spcAft>
                <a:spcPts val="800"/>
              </a:spcAft>
              <a:tabLst>
                <a:tab pos="540385" algn="l"/>
              </a:tabLst>
            </a:pPr>
            <a:b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ОСОБЕННОСТИ ОРГАНИЗАЦИИ</a:t>
            </a:r>
            <a:b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ВОСПИТАТЕЛЬНО</a:t>
            </a:r>
            <a:r>
              <a:rPr lang="kk-KZ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lang="ru-RU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ОБРАЗОВАТЕЛЬНОГО ПРОЦЕССА </a:t>
            </a:r>
            <a:b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В ДОШКОЛЬНЫХ ОРГАНИЗАЦИЯХ</a:t>
            </a:r>
            <a:r>
              <a:rPr lang="kk-KZ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kk-KZ" sz="2200" b="1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И ПРЕДШКОЛЬНЫХ КЛАССАХ </a:t>
            </a:r>
            <a:r>
              <a:rPr lang="ru-RU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РЕСПУБЛИКИ КАЗАХСТАН </a:t>
            </a:r>
            <a:br>
              <a:rPr lang="ru-RU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ru-RU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638728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50987" y="1316728"/>
            <a:ext cx="11113791" cy="3357073"/>
          </a:xfrm>
          <a:prstGeom prst="rect">
            <a:avLst/>
          </a:prstGeom>
          <a:ln w="190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 fontAlgn="base"/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Развитие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коммуникативных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познавательных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интеллектуальных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творческих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навыков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исследовательских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способностей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детей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их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физическое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развитие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формирование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социально-эмоциональных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навыков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реализуются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через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интеграцию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организованной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деятельности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ru-RU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физической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культуре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адаптивной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физической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культуре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детей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 ООП);</a:t>
            </a:r>
            <a:endParaRPr lang="ru-RU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2)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плаванию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наличии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плавательного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бассейна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);</a:t>
            </a:r>
            <a:endParaRPr lang="ru-RU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3)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развитию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речи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4)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художественной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литературе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5)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основам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грамоты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endParaRPr lang="ru-RU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6)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казахскому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языку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(в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группах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другими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языками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обучения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);</a:t>
            </a:r>
            <a:endParaRPr lang="ru-RU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7)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сенсорике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8)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основам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математики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9)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конструированию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10)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ознакомлению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окружающим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миром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11)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рисованию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12) лепке;</a:t>
            </a:r>
            <a:endParaRPr lang="ru-RU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13)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аппликации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endParaRPr lang="ru-RU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14) </a:t>
            </a:r>
            <a:r>
              <a:rPr lang="kk-KZ" sz="1200" spc="1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музыке</a:t>
            </a:r>
            <a:r>
              <a:rPr lang="kk-KZ" sz="1200" spc="1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5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ru-RU" sz="2000" dirty="0">
              <a:solidFill>
                <a:schemeClr val="accent6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Нашивка 14"/>
          <p:cNvSpPr/>
          <p:nvPr/>
        </p:nvSpPr>
        <p:spPr>
          <a:xfrm>
            <a:off x="7819294" y="251685"/>
            <a:ext cx="464136" cy="106781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369667" y="251685"/>
            <a:ext cx="34310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Утвержден ГОСДВО </a:t>
            </a:r>
          </a:p>
          <a:p>
            <a:pPr algn="ctr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от 03 августа 2022 г №348 </a:t>
            </a:r>
          </a:p>
          <a:p>
            <a:pPr algn="ctr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приказ МП РК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45991" y="408640"/>
            <a:ext cx="397427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В целях реализации модели ДВО </a:t>
            </a:r>
          </a:p>
        </p:txBody>
      </p:sp>
      <p:sp>
        <p:nvSpPr>
          <p:cNvPr id="7" name="Блок-схема: объединение 6"/>
          <p:cNvSpPr/>
          <p:nvPr/>
        </p:nvSpPr>
        <p:spPr>
          <a:xfrm rot="16200000">
            <a:off x="3786022" y="605391"/>
            <a:ext cx="908087" cy="360406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515426" y="449037"/>
            <a:ext cx="34093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Проведены исследования по повышению качества ДВО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695263" y="5665496"/>
            <a:ext cx="88461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Типовой учебный план дошкольного воспитания и обучения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Типовая учебная  программа дошкольного воспитания и обучения </a:t>
            </a:r>
          </a:p>
        </p:txBody>
      </p:sp>
      <p:sp>
        <p:nvSpPr>
          <p:cNvPr id="17" name="Левая фигурная скобка 16"/>
          <p:cNvSpPr/>
          <p:nvPr/>
        </p:nvSpPr>
        <p:spPr>
          <a:xfrm rot="16200000">
            <a:off x="5817753" y="-1018237"/>
            <a:ext cx="591988" cy="11125518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642108" y="4811167"/>
            <a:ext cx="28858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На основании нового Стандарта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931229" y="5018273"/>
            <a:ext cx="22997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 err="1">
                <a:latin typeface="Arial" panose="020B0604020202020204" pitchFamily="34" charset="0"/>
                <a:cs typeface="Arial" panose="020B0604020202020204" pitchFamily="34" charset="0"/>
              </a:rPr>
              <a:t>вносятся</a:t>
            </a: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400" dirty="0" err="1">
                <a:latin typeface="Arial" panose="020B0604020202020204" pitchFamily="34" charset="0"/>
                <a:cs typeface="Arial" panose="020B0604020202020204" pitchFamily="34" charset="0"/>
              </a:rPr>
              <a:t>изменения</a:t>
            </a: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Блок-схема: объединение 19"/>
          <p:cNvSpPr/>
          <p:nvPr/>
        </p:nvSpPr>
        <p:spPr>
          <a:xfrm>
            <a:off x="5416063" y="5359763"/>
            <a:ext cx="1266092" cy="180203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C537-5C62-4DFD-B787-8510747E99D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909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480735" y="84667"/>
            <a:ext cx="695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prstClr val="black"/>
                </a:solidFill>
                <a:latin typeface="Calibri Light"/>
                <a:ea typeface="+mj-ea"/>
                <a:cs typeface="+mj-cs"/>
              </a:rPr>
              <a:t>Типовой план дошкольного воспитания для детей ясельного возраста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360770"/>
              </p:ext>
            </p:extLst>
          </p:nvPr>
        </p:nvGraphicFramePr>
        <p:xfrm>
          <a:off x="465741" y="1054927"/>
          <a:ext cx="6544656" cy="5360355"/>
        </p:xfrm>
        <a:graphic>
          <a:graphicData uri="http://schemas.openxmlformats.org/drawingml/2006/table">
            <a:tbl>
              <a:tblPr firstRow="1" firstCol="1" bandRow="1"/>
              <a:tblGrid>
                <a:gridCol w="4147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8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41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0030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 п/п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 spc="1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*Организованная деятельность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Возрастные группы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8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группа раннего возраста (дети 1 года)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младшая группа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indent="3683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(дети 2-х лет)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Физическая </a:t>
                      </a:r>
                      <a:r>
                        <a:rPr lang="kk-KZ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культура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три раза в неделю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три раза в неделю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**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Развитие речи</a:t>
                      </a:r>
                      <a:r>
                        <a:rPr lang="kk-KZ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и х</a:t>
                      </a: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удожественная литература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Сенсорика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Ознакомление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 spc="1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с окружающим миром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Рисование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Лепка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Апликация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Конструирование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230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Музыка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один раза в неделю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один раз в неделю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2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***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	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7315201" y="656993"/>
            <a:ext cx="4665132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13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Примечание: </a:t>
            </a:r>
          </a:p>
          <a:p>
            <a:pPr algn="just">
              <a:spcAft>
                <a:spcPts val="0"/>
              </a:spcAft>
            </a:pPr>
            <a:endParaRPr lang="ru-RU" sz="13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kk-KZ" sz="1300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Организованная деятельность </a:t>
            </a:r>
            <a:r>
              <a:rPr lang="ru-RU" sz="1300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kk-KZ" sz="1300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интегрированное занятие, </a:t>
            </a:r>
            <a:r>
              <a:rPr lang="ru-RU" sz="1300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организованное педагогом в течение дня </a:t>
            </a:r>
            <a:r>
              <a:rPr lang="kk-KZ" sz="1300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игровой форме через разные</a:t>
            </a:r>
            <a:r>
              <a:rPr lang="ru-RU" sz="1300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виды детской деятельности </a:t>
            </a:r>
            <a:r>
              <a:rPr lang="ru-RU" sz="1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(игровая, двигательная, познавательная, творческая, исследовательская, трудовая, самостоятельная) </a:t>
            </a:r>
            <a:r>
              <a:rPr lang="ru-RU" sz="1300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реализации содержания </a:t>
            </a:r>
            <a:r>
              <a:rPr lang="kk-KZ" sz="1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Типовой учебной программы дошкольного воспитания и обучения, утвержденной приказом исполняющего обязанности Министра образования и науки Республики Казахстан от 12 августа 2016 года № 499 «Об утверждении Типовых учебных программ дошкольного воспитания и обучения» (зарегистрированный в Реестре государственной регистрации нормативных правовых актов под № 14235),</a:t>
            </a:r>
            <a:r>
              <a:rPr lang="ru-RU" sz="1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300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том числе задач</a:t>
            </a:r>
            <a:r>
              <a:rPr lang="kk-KZ" sz="1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</a:t>
            </a:r>
            <a:r>
              <a:rPr lang="ru-RU" sz="1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привитию детям национальных</a:t>
            </a:r>
            <a:r>
              <a:rPr lang="kk-KZ" sz="1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ценностей казахского народа</a:t>
            </a:r>
            <a:r>
              <a:rPr lang="ru-RU" sz="1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семейных ценностей, чувства патриотизма, любви к Родине, приобщение их к социокультурным нормам, правил безопасного поведения с учетом направления </a:t>
            </a:r>
            <a:r>
              <a:rPr lang="kk-KZ" sz="1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работы </a:t>
            </a:r>
            <a:r>
              <a:rPr lang="ru-RU" sz="1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дошкольной организации. </a:t>
            </a:r>
          </a:p>
          <a:p>
            <a:pPr indent="450215" algn="just">
              <a:spcAft>
                <a:spcPts val="0"/>
              </a:spcAft>
            </a:pP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** С учетом возрастных особенностей детей ясельного возраста в течение дня уделяется время на физическую активность детей.</a:t>
            </a:r>
          </a:p>
          <a:p>
            <a:pPr indent="450215" algn="just">
              <a:spcAft>
                <a:spcPts val="0"/>
              </a:spcAft>
            </a:pP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*** С учетом возрастных особенностей детей в течение дня уделяется время на пение, слушание музыки, заучивание песен, импровизация, музыкально-ритмические движения, игра на детских музыкальных инструментах и другие виды деятельности.</a:t>
            </a:r>
            <a:endParaRPr lang="ru-RU" sz="1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730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828801" y="-69592"/>
            <a:ext cx="81350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Calibri Light"/>
              </a:rPr>
              <a:t>Проект примерного Типового плана дошкольного воспитания </a:t>
            </a:r>
            <a:endParaRPr lang="ru-RU" sz="900" b="1" dirty="0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136257"/>
              </p:ext>
            </p:extLst>
          </p:nvPr>
        </p:nvGraphicFramePr>
        <p:xfrm>
          <a:off x="150640" y="314970"/>
          <a:ext cx="6444894" cy="6410104"/>
        </p:xfrm>
        <a:graphic>
          <a:graphicData uri="http://schemas.openxmlformats.org/drawingml/2006/table">
            <a:tbl>
              <a:tblPr firstRow="1" firstCol="1" bandRow="1"/>
              <a:tblGrid>
                <a:gridCol w="480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9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0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46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01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3863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 п/п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</a:pPr>
                      <a:r>
                        <a:rPr lang="kk-KZ" sz="1400" kern="120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*Организованная деятельность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Возрастные группы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5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средняя группа (дети 3-х лет)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старшая группа (дети 4-х лет)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предшкольная группа/класс (дети 5-ти лет)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852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Физическая </a:t>
                      </a: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культура 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три раза в неделю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три раза в неделю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три раза в неделю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1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**</a:t>
                      </a:r>
                      <a:endParaRPr lang="ru-RU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6260">
                <a:tc rowSpan="3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Развитие речи</a:t>
                      </a: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и х</a:t>
                      </a: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удожественная литература</a:t>
                      </a:r>
                      <a:endParaRPr lang="ru-RU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8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К</a:t>
                      </a: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азахский язык (в группах с другими языками обучения)</a:t>
                      </a:r>
                      <a:endParaRPr lang="ru-RU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один раз в неделю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один раз в неделю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два раза в неделю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81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***</a:t>
                      </a:r>
                      <a:endParaRPr lang="ru-RU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408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Основы грамоты</a:t>
                      </a:r>
                      <a:endParaRPr lang="ru-RU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5948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 О</a:t>
                      </a: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сновы математики</a:t>
                      </a:r>
                      <a:endParaRPr lang="ru-RU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747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Ознакомление с окружающим миром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8148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Рисование </a:t>
                      </a:r>
                      <a:endParaRPr lang="ru-RU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81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Лепка</a:t>
                      </a:r>
                      <a:endParaRPr lang="ru-RU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81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Аппликация</a:t>
                      </a:r>
                      <a:endParaRPr lang="ru-RU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81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Конструирование</a:t>
                      </a:r>
                      <a:endParaRPr lang="ru-RU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0852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Музыка</a:t>
                      </a:r>
                      <a:endParaRPr lang="ru-RU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один раз в неделю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два раза в неделю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два раза в неделю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81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****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ежедневно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6900333" y="195699"/>
            <a:ext cx="5104441" cy="6678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kk-KZ" sz="145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Примечание:</a:t>
            </a:r>
            <a:endParaRPr lang="ru-RU" sz="145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*Организованная деятельность – интегрированное занятие, организованное педагогом в течение дня в игровой форме через разные виды детской деятельности для реализации содержания Типовой учебной программы дошкольного воспитания и обучения, в том числе задач по привитию детям национальных ценностей казахского народа, семейных ценностей, чувства патриотизма, любви к Родине, приобщение их к социокультурным нормам, правил безопасного поведения с учетом направления работы дошкольной организации. </a:t>
            </a:r>
          </a:p>
          <a:p>
            <a:pPr indent="450215" algn="just">
              <a:spcAft>
                <a:spcPts val="0"/>
              </a:spcAft>
            </a:pPr>
            <a:endParaRPr lang="ru-RU" sz="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** С учетом возрастных особенностей детей дошкольного возраста в течение дня уделяется время на физическую активность детей.</a:t>
            </a:r>
          </a:p>
          <a:p>
            <a:pPr indent="450215" algn="just">
              <a:spcAft>
                <a:spcPts val="0"/>
              </a:spcAft>
            </a:pPr>
            <a:endParaRPr lang="ru-RU" sz="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***В целях усвоения государственного языка в группах с другими языками обучения в течение дня в режимных моментах рекомендуется изучать с детьми словарный минимум, определенный в Типовой учебной программе, развитие устной связной речи воспитанников в различных видах детской деятельности, а также знакомство с культурой, обычаями и традициями казахского народа, обогащение активного словаря, овладение нормами речи, культуры общения.</a:t>
            </a:r>
          </a:p>
          <a:p>
            <a:pPr indent="450215" algn="just">
              <a:spcAft>
                <a:spcPts val="0"/>
              </a:spcAft>
            </a:pPr>
            <a:endParaRPr lang="ru-RU" sz="7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**** С учетом возрастных особенностей детей в течение дня уделяется время на пение, слушание музыки, заучивание песен, импровизация, музыкально-ритмические движения, игра на детских музыкальных инструментах и другие виды деятельности.</a:t>
            </a:r>
            <a:endParaRPr lang="ru-RU" sz="14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1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52110"/>
              </p:ext>
            </p:extLst>
          </p:nvPr>
        </p:nvGraphicFramePr>
        <p:xfrm>
          <a:off x="6510566" y="883714"/>
          <a:ext cx="5417457" cy="3538261"/>
        </p:xfrm>
        <a:graphic>
          <a:graphicData uri="http://schemas.openxmlformats.org/drawingml/2006/table">
            <a:tbl>
              <a:tblPr firstRow="1" firstCol="1" bandRow="1"/>
              <a:tblGrid>
                <a:gridCol w="530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87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1551"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№ п/п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83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Предлагаемая редакция</a:t>
                      </a:r>
                      <a:endParaRPr lang="ru-RU" sz="1200" b="1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5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6830" algn="just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Виды детской деятельности: </a:t>
                      </a:r>
                    </a:p>
                    <a:p>
                      <a:pPr marL="0" marR="0" lvl="0" indent="3683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общение, познавательная, коммуникативная</a:t>
                      </a: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7941482"/>
                  </a:ext>
                </a:extLst>
              </a:tr>
              <a:tr h="295939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230" marR="11049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Тема </a:t>
                      </a:r>
                      <a:r>
                        <a:rPr lang="kk-KZ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«</a:t>
                      </a: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Моя группа</a:t>
                      </a:r>
                      <a:r>
                        <a:rPr lang="kk-KZ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» </a:t>
                      </a:r>
                    </a:p>
                    <a:p>
                      <a:pPr marL="62230" marR="11049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Задачи</a:t>
                      </a:r>
                      <a:r>
                        <a:rPr lang="kk-KZ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233680" marR="110490" indent="-17145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k-KZ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рассмотрение иллюстрации, картинок,</a:t>
                      </a:r>
                      <a:r>
                        <a:rPr lang="kk-KZ" sz="1200" baseline="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составление устного рассказа</a:t>
                      </a:r>
                      <a:r>
                        <a:rPr lang="kk-KZ" sz="1200" baseline="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i="1" baseline="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(развитие речи)</a:t>
                      </a:r>
                      <a:r>
                        <a:rPr kumimoji="0" lang="ru-RU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; </a:t>
                      </a:r>
                    </a:p>
                    <a:p>
                      <a:pPr marL="233680" marR="110490" indent="-17145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kumimoji="0" lang="kk-KZ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использование сюжетов картинок, иллюстрации для распознавания цвета, величины </a:t>
                      </a:r>
                      <a:r>
                        <a:rPr kumimoji="0" lang="kk-KZ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(основы математики);</a:t>
                      </a: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33680" marR="110490" indent="-17145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kumimoji="0" lang="kk-KZ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разучивание слов для развития словарного запаса </a:t>
                      </a:r>
                      <a:r>
                        <a:rPr kumimoji="0" lang="kk-KZ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(развитие речи);</a:t>
                      </a:r>
                      <a:endParaRPr kumimoji="0" lang="ru-RU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33680" marR="110490" indent="-17145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дидактическая игра «Что где находится?» называть предметы и игрушки в группе для развития познавательных способностей и речи </a:t>
                      </a:r>
                      <a:r>
                        <a:rPr kumimoji="0" lang="ru-RU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(ознакомление с окружающим миром) </a:t>
                      </a:r>
                    </a:p>
                    <a:p>
                      <a:pPr marL="347980" marR="110490" indent="-28575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62230" marR="110490" indent="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kk-KZ" sz="12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  <a:p>
                      <a:pPr marL="62230" marR="11049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296297" y="209895"/>
            <a:ext cx="56317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prstClr val="black"/>
                </a:solidFill>
                <a:latin typeface="Calibri Light"/>
              </a:rPr>
              <a:t>ПРОЕКТ примерной Циклограммы  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75819"/>
              </p:ext>
            </p:extLst>
          </p:nvPr>
        </p:nvGraphicFramePr>
        <p:xfrm>
          <a:off x="225816" y="884559"/>
          <a:ext cx="4843176" cy="3371756"/>
        </p:xfrm>
        <a:graphic>
          <a:graphicData uri="http://schemas.openxmlformats.org/drawingml/2006/table">
            <a:tbl>
              <a:tblPr firstRow="1" firstCol="1" bandRow="1"/>
              <a:tblGrid>
                <a:gridCol w="4740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9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961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№ п/п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indent="3683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Действующая</a:t>
                      </a:r>
                      <a:r>
                        <a:rPr lang="kk-KZ" sz="1400" b="1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редакция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9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683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ОУД по расписанию дошкольной организации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6702722"/>
                  </a:ext>
                </a:extLst>
              </a:tr>
              <a:tr h="8006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62230" marR="11049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Развитие речи. Тема: «Моя группа». Цель: Составление рассказа, учить отвечать на вопросы и участвовать в общей беседе. Дидактическая игра: «</a:t>
                      </a:r>
                      <a:r>
                        <a:rPr lang="ru-RU" sz="1400" dirty="0" err="1"/>
                        <a:t>Пазлы</a:t>
                      </a:r>
                      <a:r>
                        <a:rPr lang="ru-RU" sz="1400" dirty="0"/>
                        <a:t>»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705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62230" marR="11049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Художественная литература. Тема: Наш детский сад». Цель: Заучивание стихотворения, развивать внимание, память. Подвижная игра: «Маленькие ножки шагают по дорожке»</a:t>
                      </a:r>
                      <a:endParaRPr lang="ru-RU" sz="1200" i="1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6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62230" marR="11049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Естествознание. Тема: Экскурсия по участку детского сада. Цель: Наблюдение за цветами, слушать мнение детей о бережном отношении за ними 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773481" y="209895"/>
            <a:ext cx="1747850" cy="595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830" algn="ctr">
              <a:lnSpc>
                <a:spcPct val="106000"/>
              </a:lnSpc>
            </a:pPr>
            <a:endParaRPr lang="kk-KZ" sz="1600" spc="1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indent="36830" algn="ctr">
              <a:lnSpc>
                <a:spcPct val="106000"/>
              </a:lnSpc>
            </a:pPr>
            <a:r>
              <a:rPr lang="kk-KZ" sz="1600" spc="1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Средняя</a:t>
            </a:r>
            <a:r>
              <a:rPr lang="kk-KZ" sz="1600" spc="1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группа</a:t>
            </a:r>
            <a:endParaRPr lang="ru-RU" sz="1600" b="1" dirty="0">
              <a:solidFill>
                <a:prstClr val="black"/>
              </a:solidFill>
              <a:latin typeface="Arial" panose="020B0604020202020204" pitchFamily="34" charset="0"/>
              <a:ea typeface="PMingLiU" panose="02020500000000000000" pitchFamily="18" charset="-120"/>
              <a:cs typeface="Arial" panose="020B0604020202020204" pitchFamily="34" charset="0"/>
            </a:endParaRPr>
          </a:p>
        </p:txBody>
      </p:sp>
      <p:sp>
        <p:nvSpPr>
          <p:cNvPr id="7" name="Стрелка вниз 11">
            <a:extLst>
              <a:ext uri="{FF2B5EF4-FFF2-40B4-BE49-F238E27FC236}">
                <a16:creationId xmlns:a16="http://schemas.microsoft.com/office/drawing/2014/main" id="{8ED8B164-0CEC-84C4-34FC-5FD15BDEF6EA}"/>
              </a:ext>
            </a:extLst>
          </p:cNvPr>
          <p:cNvSpPr/>
          <p:nvPr/>
        </p:nvSpPr>
        <p:spPr>
          <a:xfrm rot="10800000">
            <a:off x="8258774" y="4519035"/>
            <a:ext cx="2244877" cy="369333"/>
          </a:xfrm>
          <a:prstGeom prst="downArrow">
            <a:avLst>
              <a:gd name="adj1" fmla="val 50000"/>
              <a:gd name="adj2" fmla="val 52904"/>
            </a:avLst>
          </a:prstGeom>
          <a:solidFill>
            <a:sysClr val="window" lastClr="FFFFFF"/>
          </a:solidFill>
          <a:ln w="12700" cap="flat" cmpd="sng" algn="ctr">
            <a:solidFill>
              <a:srgbClr val="00206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3FF3B784-3BF0-6D02-B09D-5D35A44C3624}"/>
              </a:ext>
            </a:extLst>
          </p:cNvPr>
          <p:cNvSpPr/>
          <p:nvPr/>
        </p:nvSpPr>
        <p:spPr>
          <a:xfrm>
            <a:off x="7537263" y="4913338"/>
            <a:ext cx="439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 panose="020B0604020202020204" pitchFamily="34" charset="0"/>
              </a:rPr>
              <a:t>Типовая программа ДВО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9A03CE-F581-1E49-B9AC-0446B78D0DB7}"/>
              </a:ext>
            </a:extLst>
          </p:cNvPr>
          <p:cNvSpPr txBox="1"/>
          <p:nvPr/>
        </p:nvSpPr>
        <p:spPr>
          <a:xfrm>
            <a:off x="194521" y="4952339"/>
            <a:ext cx="6316045" cy="15081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*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Организованная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деятельность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–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интегрированное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занятие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,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организованное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педагогом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в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течение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дня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в </a:t>
            </a:r>
            <a:r>
              <a:rPr kumimoji="0" lang="kk-KZ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игровой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kk-KZ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форме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через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разные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виды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детской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деятельности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для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реализации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содержания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Типовой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учебной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программы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дошкольного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воспитания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и </a:t>
            </a:r>
            <a:r>
              <a:rPr kumimoji="0" lang="kk-KZ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обучения</a:t>
            </a:r>
            <a:r>
              <a:rPr kumimoji="0" lang="kk-KZ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endParaRPr lang="ru-RU" sz="1600" dirty="0"/>
          </a:p>
        </p:txBody>
      </p:sp>
      <p:sp>
        <p:nvSpPr>
          <p:cNvPr id="13" name="Прямоугольник 6">
            <a:extLst>
              <a:ext uri="{FF2B5EF4-FFF2-40B4-BE49-F238E27FC236}">
                <a16:creationId xmlns:a16="http://schemas.microsoft.com/office/drawing/2014/main" id="{63AFEB16-B382-7EBF-007B-6773A461C4B1}"/>
              </a:ext>
            </a:extLst>
          </p:cNvPr>
          <p:cNvSpPr/>
          <p:nvPr/>
        </p:nvSpPr>
        <p:spPr>
          <a:xfrm>
            <a:off x="7620000" y="5320378"/>
            <a:ext cx="3522426" cy="1310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ru-RU" sz="1400" b="1" u="sng" dirty="0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Алгоритм действий педагога:</a:t>
            </a:r>
            <a:r>
              <a:rPr lang="ru-RU" sz="1400" u="sng" dirty="0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171450" indent="-171450" fontAlgn="base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400" i="1" dirty="0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Расскажите (читайте) детям</a:t>
            </a:r>
          </a:p>
          <a:p>
            <a:pPr marL="171450" indent="-171450" fontAlgn="base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400" i="1" dirty="0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Покажите детям </a:t>
            </a:r>
          </a:p>
          <a:p>
            <a:pPr marL="171450" indent="-171450" fontAlgn="base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400" i="1" dirty="0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Выполните с детьми</a:t>
            </a:r>
            <a:endParaRPr lang="ru-RU" sz="1400" dirty="0">
              <a:solidFill>
                <a:prstClr val="black"/>
              </a:solidFill>
              <a:ea typeface="PMingLiU" panose="02020500000000000000" pitchFamily="18" charset="-120"/>
              <a:cs typeface="Arial" panose="020B0604020202020204" pitchFamily="34" charset="0"/>
            </a:endParaRPr>
          </a:p>
        </p:txBody>
      </p:sp>
      <p:sp>
        <p:nvSpPr>
          <p:cNvPr id="2" name="Стрелка вправо 1"/>
          <p:cNvSpPr/>
          <p:nvPr/>
        </p:nvSpPr>
        <p:spPr>
          <a:xfrm>
            <a:off x="5300133" y="1769533"/>
            <a:ext cx="996164" cy="1659467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223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325357"/>
              </p:ext>
            </p:extLst>
          </p:nvPr>
        </p:nvGraphicFramePr>
        <p:xfrm>
          <a:off x="7304449" y="399242"/>
          <a:ext cx="4692713" cy="4066032"/>
        </p:xfrm>
        <a:graphic>
          <a:graphicData uri="http://schemas.openxmlformats.org/drawingml/2006/table">
            <a:tbl>
              <a:tblPr firstRow="1" firstCol="1" bandRow="1"/>
              <a:tblGrid>
                <a:gridCol w="2052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88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63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63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29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8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Примерный 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режим дня 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7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Понедельник</a:t>
                      </a:r>
                      <a:endParaRPr lang="ru-RU" sz="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7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Вторник</a:t>
                      </a:r>
                      <a:endParaRPr lang="ru-RU" sz="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7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Среда</a:t>
                      </a:r>
                      <a:endParaRPr lang="ru-RU" sz="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7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Черверг</a:t>
                      </a:r>
                      <a:endParaRPr lang="ru-RU" sz="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7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Пятница</a:t>
                      </a:r>
                      <a:endParaRPr lang="ru-RU" sz="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Прием детей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Беседа с родителями, консультации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6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Самостоятельная деятельность детей (игры малой подвижности, настольные игры, изодеятельность, рассматривание книг и другие)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Утренняя гимнастика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4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Завтрак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8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Организованная</a:t>
                      </a:r>
                      <a:r>
                        <a:rPr lang="kk-KZ" sz="800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педагогом детская деятельность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4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2-ой завтрак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4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Подготовка к прогулке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4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Прогулка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4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Возвращение с прогулки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4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Обед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4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Дневной сон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8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Постепенный подъем, оздоровительные процедуры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34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Полдник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4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Свободная игра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34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Индивидуальная работа с детьми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34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Подготовка к прогулке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4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Прогулка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34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Возвращение с прогулки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34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Ужин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34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Свободная игра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34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Уход детей домой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grpSp>
        <p:nvGrpSpPr>
          <p:cNvPr id="2" name="Группа 1"/>
          <p:cNvGrpSpPr/>
          <p:nvPr/>
        </p:nvGrpSpPr>
        <p:grpSpPr>
          <a:xfrm>
            <a:off x="192652" y="4849018"/>
            <a:ext cx="9726413" cy="1477328"/>
            <a:chOff x="278254" y="82284"/>
            <a:chExt cx="9726413" cy="147732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278254" y="82284"/>
              <a:ext cx="7290050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b="1" u="sng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Типовая учебная программа (по возрастам):</a:t>
              </a:r>
            </a:p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Цель                           </a:t>
              </a:r>
            </a:p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Задачи</a:t>
              </a:r>
            </a:p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kk-KZ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Методика</a:t>
              </a:r>
            </a:p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kk-KZ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Ожидаемые результаты </a:t>
              </a:r>
              <a:endPara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2924597" y="540226"/>
              <a:ext cx="7080070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450215" algn="just" fontAlgn="base"/>
              <a:r>
                <a:rPr lang="kk-KZ" sz="1200" i="1" spc="10" dirty="0">
                  <a:solidFill>
                    <a:prstClr val="black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6-1.Физическое развитие.</a:t>
              </a:r>
              <a:endParaRPr lang="ru-RU" sz="1100" i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indent="450215" algn="just" fontAlgn="base"/>
              <a:r>
                <a:rPr lang="kk-KZ" sz="1200" i="1" spc="10" dirty="0">
                  <a:solidFill>
                    <a:prstClr val="black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6-2. Развитие коммуникативных навыков. </a:t>
              </a:r>
              <a:endParaRPr lang="ru-RU" sz="1100" i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indent="450215" algn="just" fontAlgn="base"/>
              <a:r>
                <a:rPr lang="kk-KZ" sz="1200" i="1" spc="10" dirty="0">
                  <a:solidFill>
                    <a:prstClr val="black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6-3. Развитие познавательных и интеллектуальных навыков.</a:t>
              </a:r>
              <a:endParaRPr lang="ru-RU" sz="1100" i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indent="450215" algn="just" fontAlgn="base"/>
              <a:r>
                <a:rPr lang="kk-KZ" sz="1200" i="1" spc="10" dirty="0">
                  <a:solidFill>
                    <a:prstClr val="black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6-4. Развитие творческих навыков, </a:t>
              </a:r>
              <a:r>
                <a:rPr lang="kk-KZ" sz="1200" i="1" u="sng" spc="1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исследовательской деятельности. </a:t>
              </a:r>
            </a:p>
            <a:p>
              <a:pPr indent="450215" algn="just" fontAlgn="base"/>
              <a:r>
                <a:rPr lang="kk-KZ" sz="1200" i="1" spc="10" dirty="0">
                  <a:solidFill>
                    <a:prstClr val="black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6-5. Формирование социально-эмоциональных навыков.</a:t>
              </a:r>
            </a:p>
          </p:txBody>
        </p:sp>
        <p:sp>
          <p:nvSpPr>
            <p:cNvPr id="10" name="Стрелка вправо 9"/>
            <p:cNvSpPr/>
            <p:nvPr/>
          </p:nvSpPr>
          <p:spPr>
            <a:xfrm>
              <a:off x="2847219" y="642015"/>
              <a:ext cx="495389" cy="541866"/>
            </a:xfrm>
            <a:prstGeom prst="rightArrow">
              <a:avLst/>
            </a:prstGeom>
            <a:noFill/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ru-RU" kern="0">
                <a:solidFill>
                  <a:prstClr val="white"/>
                </a:solidFill>
              </a:endParaRPr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686836" y="275963"/>
            <a:ext cx="59340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Типовой учебный план </a:t>
            </a:r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(виды деятельности)</a:t>
            </a:r>
            <a:endParaRPr lang="ru-RU" sz="14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895467" y="2345507"/>
            <a:ext cx="245077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Циклограмма</a:t>
            </a:r>
          </a:p>
          <a:p>
            <a:pPr algn="ctr"/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(действие)</a:t>
            </a:r>
            <a:r>
              <a:rPr lang="kk-KZ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u="sng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трелка вправо 2"/>
          <p:cNvSpPr/>
          <p:nvPr/>
        </p:nvSpPr>
        <p:spPr>
          <a:xfrm rot="3205572">
            <a:off x="4246787" y="1238359"/>
            <a:ext cx="1695050" cy="660290"/>
          </a:xfrm>
          <a:prstGeom prst="rightArrow">
            <a:avLst>
              <a:gd name="adj1" fmla="val 50000"/>
              <a:gd name="adj2" fmla="val 43665"/>
            </a:avLst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18" name="Стрелка вправо 17"/>
          <p:cNvSpPr/>
          <p:nvPr/>
        </p:nvSpPr>
        <p:spPr>
          <a:xfrm rot="18859958">
            <a:off x="4220090" y="3496214"/>
            <a:ext cx="1629435" cy="724918"/>
          </a:xfrm>
          <a:prstGeom prst="rightArrow">
            <a:avLst>
              <a:gd name="adj1" fmla="val 50000"/>
              <a:gd name="adj2" fmla="val 69331"/>
            </a:avLst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Нашивка 3"/>
          <p:cNvSpPr/>
          <p:nvPr/>
        </p:nvSpPr>
        <p:spPr>
          <a:xfrm>
            <a:off x="8708571" y="4991605"/>
            <a:ext cx="418011" cy="137615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349901" y="5387627"/>
            <a:ext cx="245077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Руководство </a:t>
            </a:r>
          </a:p>
          <a:p>
            <a:pPr algn="ctr"/>
            <a:r>
              <a:rPr lang="kk-KZ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программе</a:t>
            </a:r>
            <a:endParaRPr lang="ru-RU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86836" y="275963"/>
            <a:ext cx="401735" cy="369332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prstClr val="black"/>
                </a:solidFill>
              </a:rPr>
              <a:t>1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4767086" y="2376286"/>
            <a:ext cx="401735" cy="369332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prstClr val="black"/>
                </a:solidFill>
              </a:rPr>
              <a:t>2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800617" y="4849017"/>
            <a:ext cx="401735" cy="369332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prstClr val="black"/>
                </a:solidFill>
              </a:rPr>
              <a:t>3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9249070" y="5431654"/>
            <a:ext cx="401735" cy="369332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prstClr val="black"/>
                </a:solidFill>
              </a:rPr>
              <a:t>4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808099" y="4832370"/>
            <a:ext cx="2450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(содержание)</a:t>
            </a:r>
            <a:r>
              <a:rPr lang="kk-KZ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u="sng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9380301" y="5975859"/>
            <a:ext cx="2450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(алгоритм реализации)</a:t>
            </a:r>
            <a:r>
              <a:rPr lang="kk-KZ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u="sng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13">
            <a:extLst>
              <a:ext uri="{FF2B5EF4-FFF2-40B4-BE49-F238E27FC236}">
                <a16:creationId xmlns:a16="http://schemas.microsoft.com/office/drawing/2014/main" id="{92B5B7EE-2C38-A178-2197-6895896A8B4D}"/>
              </a:ext>
            </a:extLst>
          </p:cNvPr>
          <p:cNvSpPr/>
          <p:nvPr/>
        </p:nvSpPr>
        <p:spPr>
          <a:xfrm>
            <a:off x="195987" y="2376286"/>
            <a:ext cx="4285451" cy="10464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Перспективный план-составляется </a:t>
            </a:r>
          </a:p>
          <a:p>
            <a:pPr algn="ctr"/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инструктором по физической культуре, </a:t>
            </a:r>
          </a:p>
          <a:p>
            <a:pPr algn="ctr"/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учителем казахского языка, музыкальным руководителем совместно с воспитателем </a:t>
            </a:r>
          </a:p>
          <a:p>
            <a:pPr algn="ctr"/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соответствии с расписанием ДО на каждый месяц</a:t>
            </a:r>
            <a:r>
              <a:rPr lang="ru-RU" sz="14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938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6999" y="107254"/>
            <a:ext cx="1187026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kk-KZ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Циклограмма воспитательно-образовательного процесса</a:t>
            </a:r>
            <a:endParaRPr lang="ru-RU" sz="105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rtl="1">
              <a:spcAft>
                <a:spcPts val="0"/>
              </a:spcAft>
            </a:pPr>
            <a:r>
              <a:rPr lang="kk-KZ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Дошкольная организация (детский сад/дошкольный мини-центр) _________________________________________________________________</a:t>
            </a:r>
            <a:endParaRPr lang="ru-RU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rtl="1">
              <a:spcAft>
                <a:spcPts val="0"/>
              </a:spcAft>
            </a:pPr>
            <a:r>
              <a:rPr lang="kk-KZ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Группа _____________________________________________________________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____</a:t>
            </a:r>
            <a:endParaRPr lang="ru-RU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rtl="1">
              <a:spcAft>
                <a:spcPts val="0"/>
              </a:spcAft>
            </a:pPr>
            <a:r>
              <a:rPr lang="kk-KZ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Возраст детей </a:t>
            </a:r>
            <a:r>
              <a:rPr lang="ru-RU" sz="1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_________________________________________________________________</a:t>
            </a:r>
            <a:endParaRPr lang="ru-RU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rtl="1">
              <a:spcAft>
                <a:spcPts val="0"/>
              </a:spcAft>
            </a:pPr>
            <a:r>
              <a:rPr lang="kk-KZ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какой период составлен план (указать дни недели, месяц, год) ___________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_______________</a:t>
            </a:r>
            <a:endParaRPr lang="ru-RU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450409"/>
              </p:ext>
            </p:extLst>
          </p:nvPr>
        </p:nvGraphicFramePr>
        <p:xfrm>
          <a:off x="126999" y="999806"/>
          <a:ext cx="11823846" cy="5704350"/>
        </p:xfrm>
        <a:graphic>
          <a:graphicData uri="http://schemas.openxmlformats.org/drawingml/2006/table">
            <a:tbl>
              <a:tblPr firstRow="1" firstCol="1" bandRow="1"/>
              <a:tblGrid>
                <a:gridCol w="2150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4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75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58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5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5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16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666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59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1521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86508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Примерный режим дня 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Понедельник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ru-RU" sz="11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Вторник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Среда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Четверг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Пятница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44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Прием детей</a:t>
                      </a:r>
                      <a:endParaRPr lang="ru-RU" sz="1200" b="1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Прием</a:t>
                      </a:r>
                      <a:r>
                        <a:rPr lang="kk-KZ" sz="1200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детей: утренний фильтр, в</a:t>
                      </a: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стреча детей с хорошим настроением. Создание благоприятной обстановки для детей. Беседа о сегодняшнем настроении ребенка, о том, что его интересует, приобщение к выражению личного мнения ребенка (</a:t>
                      </a: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развитие речи</a:t>
                      </a: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).</a:t>
                      </a: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58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Беседа с родителями, консультации</a:t>
                      </a:r>
                      <a:endParaRPr lang="ru-RU" sz="1200" b="1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Беседы с родителями по вопросам здоровья, домашнего режима дня ребенка, о воспитании, развитии и его достижениях; консультации, одежда детей по погоде в зависимоти от времени года. 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69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Самостоятельная деятельность детей (игры малой подвижности, настольные игры, изодеятельность, рассматривание книг и другие)</a:t>
                      </a:r>
                      <a:endParaRPr lang="ru-RU" sz="12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Реализуется в виде различной детской деятельности (</a:t>
                      </a: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игровая, двигательная, познавательная, творческая, исследовательская, экспериментальная, трудовая, самостоятельная деятельность детей, самообслуживание</a:t>
                      </a: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 организованная педагогом в течение дня, с учетом заинтересованности и образовательными потребностями детей.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Игры 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 игровом уголке, рисование, раскрашивание книг-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раскрашек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настольные игры (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пазлы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домино), конструирование, рассматривание книг, труд в уголке природы (уход за комнатными растениями)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Индивидуальная работа 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 детьми.</a:t>
                      </a: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59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Утренняя гимнастика</a:t>
                      </a:r>
                      <a:endParaRPr lang="ru-RU" sz="1200" b="1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indent="3175"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Утренний комплекс упражнений</a:t>
                      </a: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двигательная активность, игровая деятельность</a:t>
                      </a: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 Построение,</a:t>
                      </a:r>
                      <a:r>
                        <a:rPr lang="kk-KZ" sz="1200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ходьба, бег, общеразвивающие и дыхательные упражнения.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033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Завтрак</a:t>
                      </a:r>
                      <a:endParaRPr lang="ru-RU" sz="1200" b="1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Выполнение гигиенических процедур перед завтраком</a:t>
                      </a: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культурно-гигиенические навыки, самообслуживание, трудовая деятельность </a:t>
                      </a:r>
                      <a:endParaRPr lang="kk-KZ" sz="1200" b="0" i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Работа дежурных 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(раскладывание столовых приборов, салфеток)</a:t>
                      </a: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Гигиенические процедуры 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(правильное мытье рук, знать место своего полотенца, умение правильно вытирать руки и вешать полотенце, использование художественного слова, например, «Водичка, водичка, умой мое личико»)</a:t>
                      </a: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Прием пищи 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занть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свое место, правильная посадка, умение правильно держать столовые приборы, аккуратно принимать пищу, не разговаривать, благодарить)</a:t>
                      </a: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8067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Подготовка к организованной деятельности (далее - ОД)</a:t>
                      </a:r>
                      <a:endParaRPr lang="ru-RU" sz="1200" b="1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</a:t>
                      </a:r>
                      <a:r>
                        <a:rPr lang="ru-RU" sz="120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ети собираются все вместе для того, чтобы поделиться впечатлениями, узнать новости, обсудить совместные планы, проблемы, </a:t>
                      </a:r>
                      <a:r>
                        <a:rPr lang="kk-KZ" sz="120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выбрать вид деятельности по интересу, </a:t>
                      </a:r>
                      <a:r>
                        <a:rPr lang="ru-RU" sz="120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договориться о правилах и т. д.</a:t>
                      </a:r>
                      <a:r>
                        <a:rPr lang="kk-KZ" sz="120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Дети помогают педагогу в организации среды </a:t>
                      </a:r>
                      <a:r>
                        <a:rPr lang="kk-KZ" sz="1200" i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(совместная деятельность, дежурство)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7962">
                <a:tc rowSpan="2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Организованная</a:t>
                      </a:r>
                      <a:r>
                        <a:rPr lang="kk-KZ" sz="1200" b="1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деятельность</a:t>
                      </a:r>
                      <a:endParaRPr lang="ru-RU" sz="12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 Основы грамоты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1.Казахский язык 2.Физическая культура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 Основы грамоты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 Музыка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</a:t>
                      </a: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Физическая культура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2.Казахский язык 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1.Музыка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2.Физическая культура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95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Между ОД проводятся </a:t>
                      </a:r>
                      <a:r>
                        <a:rPr lang="kk-KZ" sz="1200" b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физкультминутки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4027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2-ой завтрак</a:t>
                      </a:r>
                      <a:endParaRPr lang="ru-RU" sz="12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Выполнение гигиенических процедур перед вторым затраком (</a:t>
                      </a: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культурно-гигиенические навыки самообслуживание, трудовая деятельность </a:t>
                      </a:r>
                      <a:r>
                        <a:rPr lang="kk-KZ" sz="1200" i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(дежурство)</a:t>
                      </a: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). Привлечение внимания детей к пище, следить за правильной осанкой детей за столом, сидеть прямо, не отвлекаться </a:t>
                      </a: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(развитие речи, коммуникативная деятельность</a:t>
                      </a: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).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0731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1890" y="0"/>
          <a:ext cx="12050110" cy="6815838"/>
        </p:xfrm>
        <a:graphic>
          <a:graphicData uri="http://schemas.openxmlformats.org/drawingml/2006/table">
            <a:tbl>
              <a:tblPr firstRow="1" firstCol="1" bandRow="1"/>
              <a:tblGrid>
                <a:gridCol w="1860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97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257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Подготовка к прогулке</a:t>
                      </a:r>
                      <a:endParaRPr lang="ru-R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Создавать условия для самостоятельной двигательной активности детей, беседа с детьми о правильном использовании спортивно- игровым оборудованием и спортивными принадлежностями. 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Последовательное одевание детей (в зависимости от погодных условий), наблюдение за правильным одеванием 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(развитие речи, навыки самообслуживания, развитие крупной и мелкой моторики).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93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Прогулка</a:t>
                      </a:r>
                      <a:endParaRPr lang="ru-RU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Наблюдение за погодными явлениями и природными объектами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ознакомление с окружающим миром, познавательная и исследовательская деятельность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), беседа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развитие речи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), спортивные, подвижные и национальные игры организованные взрослым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физическая активность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),  трудовая деятельность.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Возвращение с прогулки</a:t>
                      </a:r>
                      <a:endParaRPr lang="ru-RU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Последовательное раздевание одежды детей, разучивание стихов, песен, разгадывание загадок, скороговорки, считалочки и др.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художественная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самостоятельная игровая деятельность)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028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Обед</a:t>
                      </a:r>
                      <a:endParaRPr lang="ru-RU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Выполнение гигиенических процедур перед завтраком</a:t>
                      </a:r>
                      <a:r>
                        <a:rPr kumimoji="0" lang="kk-KZ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kumimoji="0" lang="kk-KZ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культурно-гигиенические навыки, самообслуживание, трудовая деятельность </a:t>
                      </a:r>
                      <a:endParaRPr kumimoji="0" lang="kk-KZ" sz="11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Работа дежурных 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(раскладывание столовых приборов, салфеток)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Гигиенические процедуры 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(правильное мытье рук, знать место своего полотенца, умение правильно вытирать руки и вешать полотенце, использование художественного слова, например, «Водичка, водичка, умой мое личико»)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Прием пищи 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занть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свое место, правильная посадка, умение правильно держать столовые приборы, аккуратно принимать пищу, не разговаривать, благодарить)</a:t>
                      </a: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619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Дневной сон</a:t>
                      </a:r>
                      <a:endParaRPr lang="ru-RU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Создание благоприятной обстановки для спокойного сна детей 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(слушание спокойной музыки).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Чтение книг, журналов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художественная деятельность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).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52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Постепенный подъем, оздоровит.</a:t>
                      </a:r>
                      <a:r>
                        <a:rPr lang="kk-KZ" sz="1100" b="1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процедуры</a:t>
                      </a:r>
                      <a:endParaRPr lang="ru-R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Оздоровительные процедуры после дневного сна (физические упражнения, контрастные воздушные ванны, водное закаливание, ходьба по ортопедической дорожке с целью профилактики плоскостопия)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физическая активность).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Полдник</a:t>
                      </a:r>
                      <a:endParaRPr lang="ru-RU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Выполнение гигиенических процедур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культурно-гигиенические навыки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). Привлечение внимания детей к еде, приобщение к культурному питанию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развитие речи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).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693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Самостоятельная деятельность детей</a:t>
                      </a:r>
                      <a:endParaRPr lang="ru-R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Реализуется в виде различной детской деятельности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игровая, двигательная, коммуникативная, познавательная, творческая, исследовательская, экспериментальная, трудовая, самостоятельная деятельность детей, самообслуживание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 организованная педагогом в течение дня, с учетом заинтересованности и образовательными потребностями детей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238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Индивидуальная работа с детьми</a:t>
                      </a:r>
                      <a:endParaRPr lang="ru-RU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Индивидуальная работа с детьми проходит в соответствии с Индивидуальными картами: беседа, дидактические игры, звуковая культура речи, связная речь, развитие творческих способностей через ИЗО деятельность и др.(</a:t>
                      </a:r>
                      <a:r>
                        <a:rPr lang="kk-KZ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развитие речи, основы математики</a:t>
                      </a:r>
                      <a:r>
                        <a:rPr lang="kk-KZ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Подготовка к прогулке</a:t>
                      </a:r>
                      <a:endParaRPr lang="ru-RU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Мотивация интереса к прогулке. Индивидуальные беседы с детьми на темы: Одевание: последовательность, выход на прогулку, повторение групповых правил </a:t>
                      </a:r>
                      <a:r>
                        <a:rPr lang="kk-KZ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(развитие речи, навыки самообслуживания, развитие крупной и мелкой моторики). 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693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Прогулка</a:t>
                      </a:r>
                      <a:endParaRPr lang="ru-RU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Наблюдение за погодными явлениями и природными объектами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ознакомление с окружающим миром, наблюдение, исследователская деятельность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), беседа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развитие речи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), художественное слово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художественная литература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), спортивные, подвижные и национальные игры организованные взрослым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физическая активность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), трудовая деятельность.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619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Возвращение с прогулки</a:t>
                      </a:r>
                      <a:endParaRPr lang="ru-RU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Последовательное раздевание одежды детей, 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самостоятельная, игровая, деятельность.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Ужин</a:t>
                      </a:r>
                      <a:endParaRPr lang="ru-RU" sz="11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Выполнение гигиенических процедур (</a:t>
                      </a:r>
                      <a:r>
                        <a:rPr lang="kk-KZ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культурно-гигиенические навыки</a:t>
                      </a:r>
                      <a:r>
                        <a:rPr lang="kk-KZ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). Привлечение внимания детей к еде, приобщение к культурному питанию (</a:t>
                      </a:r>
                      <a:r>
                        <a:rPr lang="kk-KZ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развитие речи, коммуникативная деятельность</a:t>
                      </a:r>
                      <a:r>
                        <a:rPr lang="kk-KZ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452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Самостоятельная деятельность детей</a:t>
                      </a:r>
                      <a:endParaRPr lang="ru-R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Реализуется в виде различной детской деятельности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игровая, двигательная, познавательная, творческая, исследовательская, экспериментальная, трудовая, самостоятельная деятельность детей, самообслуживание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2412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Уход детей домой</a:t>
                      </a:r>
                      <a:endParaRPr lang="ru-R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Беседа о достижениях детей, отвечать на вопросы родителей по воспитанию и развитию ребенка, давать советы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9143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032729" y="0"/>
            <a:ext cx="81350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prstClr val="black"/>
                </a:solidFill>
                <a:latin typeface="Calibri Light"/>
              </a:rPr>
              <a:t>Проект примерного Типового плана для </a:t>
            </a:r>
            <a:r>
              <a:rPr lang="ru-RU" sz="1600" b="1" dirty="0" err="1">
                <a:solidFill>
                  <a:prstClr val="black"/>
                </a:solidFill>
                <a:latin typeface="Calibri Light"/>
              </a:rPr>
              <a:t>предшкольного</a:t>
            </a:r>
            <a:r>
              <a:rPr lang="ru-RU" sz="1600" b="1" dirty="0">
                <a:solidFill>
                  <a:prstClr val="black"/>
                </a:solidFill>
                <a:latin typeface="Calibri Light"/>
              </a:rPr>
              <a:t> класса школ (лицея, гимназии)</a:t>
            </a:r>
            <a:endParaRPr lang="ru-RU" sz="8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278630"/>
              </p:ext>
            </p:extLst>
          </p:nvPr>
        </p:nvGraphicFramePr>
        <p:xfrm>
          <a:off x="381000" y="499636"/>
          <a:ext cx="11438467" cy="6156721"/>
        </p:xfrm>
        <a:graphic>
          <a:graphicData uri="http://schemas.openxmlformats.org/drawingml/2006/table">
            <a:tbl>
              <a:tblPr firstRow="1" firstCol="1" bandRow="1"/>
              <a:tblGrid>
                <a:gridCol w="387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14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5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747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388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3489">
                <a:tc grid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№ п/п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</a:pPr>
                      <a:r>
                        <a:rPr lang="kk-KZ" sz="1300" kern="1200" spc="1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*Организованная деятельность/Детская деятельность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</a:pPr>
                      <a:r>
                        <a:rPr lang="kk-KZ" sz="13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Периодичность проведения в неделю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Нормативная нагрузка 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 неделю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978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Физическая </a:t>
                      </a: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культура 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3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 часа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9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**Двигательная деятельность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ежедневно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978">
                <a:tc rowSpan="6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Развитие речи 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часа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9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Коммуникативная деятельность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ежедневно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10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Х</a:t>
                      </a:r>
                      <a:r>
                        <a:rPr lang="ru-RU" sz="13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удожественная</a:t>
                      </a:r>
                      <a:r>
                        <a:rPr lang="ru-RU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литература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часа</a:t>
                      </a:r>
                      <a:endParaRPr kumimoji="0" lang="ru-RU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49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Коммуникативная деятельность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ежедневно</a:t>
                      </a:r>
                      <a:endParaRPr lang="ru-RU" sz="130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9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</a:t>
                      </a:r>
                      <a:r>
                        <a:rPr lang="kk-KZ" sz="13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азахский язык 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часа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49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***Коммуникативная деятельность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ежедневно</a:t>
                      </a:r>
                      <a:endParaRPr lang="ru-RU" sz="130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2506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</a:t>
                      </a:r>
                      <a:r>
                        <a:rPr lang="kk-KZ" sz="1300" b="1" baseline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грамоте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часа 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9632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Коммуникативная,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познавательная деятельность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ежедневно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1422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793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</a:t>
                      </a:r>
                      <a:r>
                        <a:rPr lang="ru-RU" sz="13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сновы</a:t>
                      </a:r>
                      <a:r>
                        <a:rPr lang="ru-RU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математики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300" b="1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часа</a:t>
                      </a:r>
                      <a:endParaRPr kumimoji="0" lang="ru-RU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8869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793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Познавательная, исследовательская деятельность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ежедневно</a:t>
                      </a:r>
                      <a:endParaRPr lang="ru-RU" sz="130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3434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5 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Ознакомление с окружающим миром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3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часа</a:t>
                      </a: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9632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Исследовательская, познавательная, коммуникативная, трудовая деятельность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ежедневно</a:t>
                      </a:r>
                      <a:endParaRPr lang="ru-RU" sz="130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4978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Рисование 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час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49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Лепка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49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Аппликация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49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Конструирование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04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Творческая, изобразительная деятельность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ежедневно</a:t>
                      </a:r>
                      <a:endParaRPr lang="ru-RU" sz="130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4978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3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Музыка</a:t>
                      </a:r>
                      <a:endParaRPr lang="ru-RU" sz="13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300" b="1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часа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554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****Творческая, музыкальная, двигательная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ежедневно</a:t>
                      </a:r>
                      <a:endParaRPr lang="ru-RU" sz="130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502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strike="sng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09592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2024</TotalTime>
  <Words>2465</Words>
  <Application>Microsoft Office PowerPoint</Application>
  <PresentationFormat>Кең экран</PresentationFormat>
  <Paragraphs>507</Paragraphs>
  <Slides>9</Slides>
  <Notes>0</Notes>
  <HiddenSlides>0</HiddenSlides>
  <MMClips>0</MMClips>
  <ScaleCrop>false</ScaleCrop>
  <HeadingPairs>
    <vt:vector size="6" baseType="variant">
      <vt:variant>
        <vt:lpstr>Қолданылған қаріптер</vt:lpstr>
      </vt:variant>
      <vt:variant>
        <vt:i4>6</vt:i4>
      </vt:variant>
      <vt:variant>
        <vt:lpstr>Тақырып</vt:lpstr>
      </vt:variant>
      <vt:variant>
        <vt:i4>1</vt:i4>
      </vt:variant>
      <vt:variant>
        <vt:lpstr>Слайд тақырыптары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Trebuchet MS</vt:lpstr>
      <vt:lpstr>Wingdings</vt:lpstr>
      <vt:lpstr>Тема Office</vt:lpstr>
      <vt:lpstr>  ОСОБЕННОСТИ ОРГАНИЗАЦИИ ВОСПИТАТЕЛЬНО-ОБРАЗОВАТЕЛЬНОГО ПРОЦЕССА  В ДОШКОЛЬНЫХ ОРГАНИЗАЦИЯХ И ПРЕДШКОЛЬНЫХ КЛАССАХ РЕСПУБЛИКИ КАЗАХСТАН   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PowerPoint презентациясы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РЦДД</dc:creator>
  <cp:lastModifiedBy>Shkola Do</cp:lastModifiedBy>
  <cp:revision>179</cp:revision>
  <dcterms:created xsi:type="dcterms:W3CDTF">2022-07-02T10:40:57Z</dcterms:created>
  <dcterms:modified xsi:type="dcterms:W3CDTF">2022-08-09T13:23:48Z</dcterms:modified>
</cp:coreProperties>
</file>